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41"/>
  </p:handoutMasterIdLst>
  <p:sldIdLst>
    <p:sldId id="302" r:id="rId3"/>
    <p:sldId id="274" r:id="rId5"/>
    <p:sldId id="275" r:id="rId6"/>
    <p:sldId id="362" r:id="rId7"/>
    <p:sldId id="365" r:id="rId8"/>
    <p:sldId id="427" r:id="rId9"/>
    <p:sldId id="388" r:id="rId10"/>
    <p:sldId id="366" r:id="rId11"/>
    <p:sldId id="368" r:id="rId12"/>
    <p:sldId id="414" r:id="rId13"/>
    <p:sldId id="426" r:id="rId14"/>
    <p:sldId id="428" r:id="rId15"/>
    <p:sldId id="416" r:id="rId16"/>
    <p:sldId id="350" r:id="rId17"/>
    <p:sldId id="333" r:id="rId18"/>
    <p:sldId id="335" r:id="rId19"/>
    <p:sldId id="347" r:id="rId20"/>
    <p:sldId id="324" r:id="rId21"/>
    <p:sldId id="356" r:id="rId22"/>
    <p:sldId id="419" r:id="rId23"/>
    <p:sldId id="420" r:id="rId24"/>
    <p:sldId id="418" r:id="rId25"/>
    <p:sldId id="267" r:id="rId26"/>
    <p:sldId id="421" r:id="rId27"/>
    <p:sldId id="422" r:id="rId28"/>
    <p:sldId id="423" r:id="rId29"/>
    <p:sldId id="367" r:id="rId30"/>
    <p:sldId id="390" r:id="rId31"/>
    <p:sldId id="330" r:id="rId32"/>
    <p:sldId id="343" r:id="rId33"/>
    <p:sldId id="331" r:id="rId34"/>
    <p:sldId id="332" r:id="rId35"/>
    <p:sldId id="290" r:id="rId36"/>
    <p:sldId id="341" r:id="rId37"/>
    <p:sldId id="346" r:id="rId38"/>
    <p:sldId id="329" r:id="rId39"/>
    <p:sldId id="292" r:id="rId40"/>
  </p:sldIdLst>
  <p:sldSz cx="9144000" cy="5143500" type="screen16x9"/>
  <p:notesSz cx="6858000" cy="9144000"/>
  <p:embeddedFontLst>
    <p:embeddedFont>
      <p:font typeface="Calibri" panose="020F0502020204030204"/>
      <p:regular r:id="rId45"/>
      <p:bold r:id="rId46"/>
      <p:italic r:id="rId47"/>
      <p:boldItalic r:id="rId48"/>
    </p:embeddedFont>
    <p:embeddedFont>
      <p:font typeface="微软雅黑" panose="020B0503020204020204" pitchFamily="34" charset="-122"/>
      <p:regular r:id="rId49"/>
    </p:embeddedFont>
    <p:embeddedFont>
      <p:font typeface="Impact" panose="020B0806030902050204" pitchFamily="34" charset="0"/>
      <p:regular r:id="rId50"/>
    </p:embeddedFont>
    <p:embeddedFont>
      <p:font typeface="Arial Unicode MS" panose="020B0604020202020204" pitchFamily="34" charset="-122"/>
      <p:regular r:id="rId51"/>
    </p:embeddedFont>
    <p:embeddedFont>
      <p:font typeface="Calibri" panose="020F0502020204030204" pitchFamily="34" charset="0"/>
      <p:regular r:id="rId52"/>
      <p:bold r:id="rId53"/>
      <p:italic r:id="rId54"/>
      <p:boldItalic r:id="rId55"/>
    </p:embeddedFont>
    <p:embeddedFont>
      <p:font typeface="华文宋体" panose="02010600040101010101" pitchFamily="2" charset="-122"/>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2" userDrawn="1">
          <p15:clr>
            <a:srgbClr val="A4A3A4"/>
          </p15:clr>
        </p15:guide>
        <p15:guide id="2" orient="horz" pos="376" userDrawn="1">
          <p15:clr>
            <a:srgbClr val="A4A3A4"/>
          </p15:clr>
        </p15:guide>
        <p15:guide id="3" pos="2902" userDrawn="1">
          <p15:clr>
            <a:srgbClr val="A4A3A4"/>
          </p15:clr>
        </p15:guide>
        <p15:guide id="4" pos="27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03282"/>
    <a:srgbClr val="E9B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89" autoAdjust="0"/>
    <p:restoredTop sz="99851" autoAdjust="0"/>
  </p:normalViewPr>
  <p:slideViewPr>
    <p:cSldViewPr>
      <p:cViewPr>
        <p:scale>
          <a:sx n="100" d="100"/>
          <a:sy n="100" d="100"/>
        </p:scale>
        <p:origin x="-570" y="-708"/>
      </p:cViewPr>
      <p:guideLst>
        <p:guide orient="horz" pos="1642"/>
        <p:guide orient="horz" pos="376"/>
        <p:guide pos="2902"/>
        <p:guide pos="27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66" d="100"/>
          <a:sy n="66" d="100"/>
        </p:scale>
        <p:origin x="-2904" y="-4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font" Target="fonts/font12.fntdata"/><Relationship Id="rId55" Type="http://schemas.openxmlformats.org/officeDocument/2006/relationships/font" Target="fonts/font11.fntdata"/><Relationship Id="rId54" Type="http://schemas.openxmlformats.org/officeDocument/2006/relationships/font" Target="fonts/font10.fntdata"/><Relationship Id="rId53" Type="http://schemas.openxmlformats.org/officeDocument/2006/relationships/font" Target="fonts/font9.fntdata"/><Relationship Id="rId52" Type="http://schemas.openxmlformats.org/officeDocument/2006/relationships/font" Target="fonts/font8.fntdata"/><Relationship Id="rId51" Type="http://schemas.openxmlformats.org/officeDocument/2006/relationships/font" Target="fonts/font7.fntdata"/><Relationship Id="rId50" Type="http://schemas.openxmlformats.org/officeDocument/2006/relationships/font" Target="fonts/font6.fntdata"/><Relationship Id="rId5" Type="http://schemas.openxmlformats.org/officeDocument/2006/relationships/slide" Target="slides/slide2.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2CE6AF6-1C8C-496F-888D-70114314423F}" type="doc">
      <dgm:prSet loTypeId="urn:microsoft.com/office/officeart/2005/8/layout/cycle8#1" loCatId="cycle" qsTypeId="urn:microsoft.com/office/officeart/2005/8/quickstyle/3d2#1" qsCatId="3D" csTypeId="urn:microsoft.com/office/officeart/2005/8/colors/colorful5#1" csCatId="colorful" phldr="1"/>
      <dgm:spPr/>
    </dgm:pt>
    <dgm:pt modelId="{55D891D6-8F11-4644-B27E-1D6C7E0316C1}">
      <dgm:prSet phldrT="[文本]" custT="1"/>
      <dgm:spPr/>
      <dgm:t>
        <a:bodyPr/>
        <a:lstStyle/>
        <a:p>
          <a:pPr>
            <a:lnSpc>
              <a:spcPct val="50000"/>
            </a:lnSpc>
          </a:pPr>
          <a:r>
            <a:rPr lang="zh-CN" altLang="en-US" sz="1800" dirty="0" smtClean="0"/>
            <a:t>基础</a:t>
          </a:r>
          <a:endParaRPr lang="en-US" altLang="zh-CN" sz="1800" dirty="0" smtClean="0"/>
        </a:p>
        <a:p>
          <a:pPr>
            <a:lnSpc>
              <a:spcPct val="50000"/>
            </a:lnSpc>
          </a:pPr>
          <a:r>
            <a:rPr lang="zh-CN" altLang="en-US" sz="1800" dirty="0" smtClean="0"/>
            <a:t>深厚</a:t>
          </a:r>
          <a:endParaRPr lang="zh-CN" altLang="en-US" sz="1800" dirty="0"/>
        </a:p>
      </dgm:t>
    </dgm:pt>
    <dgm:pt modelId="{27C028DE-8FE8-4366-A9E2-FCA045547C67}" cxnId="{3F5DEDE5-4FAD-47FE-A1CA-74A1A919917C}" type="parTrans">
      <dgm:prSet/>
      <dgm:spPr/>
      <dgm:t>
        <a:bodyPr/>
        <a:lstStyle/>
        <a:p>
          <a:endParaRPr lang="zh-CN" altLang="en-US"/>
        </a:p>
      </dgm:t>
    </dgm:pt>
    <dgm:pt modelId="{0FCD46C0-9CCE-4B75-8B13-CBC6FFD32A16}" cxnId="{3F5DEDE5-4FAD-47FE-A1CA-74A1A919917C}" type="sibTrans">
      <dgm:prSet/>
      <dgm:spPr/>
      <dgm:t>
        <a:bodyPr/>
        <a:lstStyle/>
        <a:p>
          <a:endParaRPr lang="zh-CN" altLang="en-US"/>
        </a:p>
      </dgm:t>
    </dgm:pt>
    <dgm:pt modelId="{55BE2FB6-18E9-4D54-A755-0A0D6DF2013A}">
      <dgm:prSet phldrT="[文本]" custT="1"/>
      <dgm:spPr/>
      <dgm:t>
        <a:bodyPr/>
        <a:lstStyle/>
        <a:p>
          <a:pPr>
            <a:lnSpc>
              <a:spcPct val="50000"/>
            </a:lnSpc>
          </a:pPr>
          <a:r>
            <a:rPr lang="zh-CN" altLang="en-US" sz="1800" dirty="0" smtClean="0"/>
            <a:t>市场</a:t>
          </a:r>
          <a:endParaRPr lang="en-US" altLang="zh-CN" sz="1800" dirty="0" smtClean="0"/>
        </a:p>
        <a:p>
          <a:pPr>
            <a:lnSpc>
              <a:spcPct val="50000"/>
            </a:lnSpc>
          </a:pPr>
          <a:r>
            <a:rPr lang="zh-CN" altLang="en-US" sz="1800" dirty="0" smtClean="0"/>
            <a:t>广阔</a:t>
          </a:r>
          <a:endParaRPr lang="en-US" altLang="zh-CN" sz="1800" dirty="0" smtClean="0"/>
        </a:p>
      </dgm:t>
    </dgm:pt>
    <dgm:pt modelId="{EF2C1E45-7A99-453B-A02B-526237CA04B8}" cxnId="{ADD5DC2D-567B-4A90-836F-1B8B4714197F}" type="parTrans">
      <dgm:prSet/>
      <dgm:spPr/>
      <dgm:t>
        <a:bodyPr/>
        <a:lstStyle/>
        <a:p>
          <a:endParaRPr lang="zh-CN" altLang="en-US"/>
        </a:p>
      </dgm:t>
    </dgm:pt>
    <dgm:pt modelId="{7ADC3250-D9F2-45F3-9F98-06665EAB00B9}" cxnId="{ADD5DC2D-567B-4A90-836F-1B8B4714197F}" type="sibTrans">
      <dgm:prSet/>
      <dgm:spPr/>
      <dgm:t>
        <a:bodyPr/>
        <a:lstStyle/>
        <a:p>
          <a:endParaRPr lang="zh-CN" altLang="en-US"/>
        </a:p>
      </dgm:t>
    </dgm:pt>
    <dgm:pt modelId="{35EDBE43-17CA-46ED-BA7A-65CB5C5C35FF}">
      <dgm:prSet phldrT="[文本]" custT="1"/>
      <dgm:spPr/>
      <dgm:t>
        <a:bodyPr/>
        <a:lstStyle/>
        <a:p>
          <a:pPr>
            <a:lnSpc>
              <a:spcPct val="50000"/>
            </a:lnSpc>
          </a:pPr>
          <a:r>
            <a:rPr lang="zh-CN" altLang="en-US" sz="1800" dirty="0" smtClean="0"/>
            <a:t>战略</a:t>
          </a:r>
          <a:endParaRPr lang="en-US" altLang="zh-CN" sz="1800" dirty="0" smtClean="0"/>
        </a:p>
        <a:p>
          <a:pPr>
            <a:lnSpc>
              <a:spcPct val="50000"/>
            </a:lnSpc>
          </a:pPr>
          <a:r>
            <a:rPr lang="zh-CN" altLang="en-US" sz="1800" dirty="0" smtClean="0"/>
            <a:t>地位</a:t>
          </a:r>
          <a:endParaRPr lang="zh-CN" altLang="en-US" sz="1400" dirty="0"/>
        </a:p>
      </dgm:t>
    </dgm:pt>
    <dgm:pt modelId="{7B3B4DDE-6BC7-4EA4-BC76-290889344A30}" cxnId="{9D4B0FE2-972A-427E-AF9B-142689D5166A}" type="parTrans">
      <dgm:prSet/>
      <dgm:spPr/>
      <dgm:t>
        <a:bodyPr/>
        <a:lstStyle/>
        <a:p>
          <a:endParaRPr lang="zh-CN" altLang="en-US"/>
        </a:p>
      </dgm:t>
    </dgm:pt>
    <dgm:pt modelId="{79AEA876-8BD7-4BEC-9DA5-8696AD547284}" cxnId="{9D4B0FE2-972A-427E-AF9B-142689D5166A}" type="sibTrans">
      <dgm:prSet/>
      <dgm:spPr/>
      <dgm:t>
        <a:bodyPr/>
        <a:lstStyle/>
        <a:p>
          <a:endParaRPr lang="zh-CN" altLang="en-US"/>
        </a:p>
      </dgm:t>
    </dgm:pt>
    <dgm:pt modelId="{24B39B2F-9690-49B1-93A6-6FBE7D1A42FC}">
      <dgm:prSet phldrT="[文本]" custT="1"/>
      <dgm:spPr/>
      <dgm:t>
        <a:bodyPr/>
        <a:lstStyle/>
        <a:p>
          <a:pPr>
            <a:lnSpc>
              <a:spcPct val="50000"/>
            </a:lnSpc>
          </a:pPr>
          <a:r>
            <a:rPr lang="zh-CN" altLang="en-US" sz="1800" dirty="0" smtClean="0"/>
            <a:t>地域</a:t>
          </a:r>
          <a:endParaRPr lang="en-US" altLang="zh-CN" sz="1800" dirty="0" smtClean="0"/>
        </a:p>
        <a:p>
          <a:pPr>
            <a:lnSpc>
              <a:spcPct val="50000"/>
            </a:lnSpc>
          </a:pPr>
          <a:r>
            <a:rPr lang="zh-CN" altLang="en-US" sz="1800" dirty="0" smtClean="0"/>
            <a:t>优势</a:t>
          </a:r>
          <a:endParaRPr lang="zh-CN" altLang="en-US" sz="1800" dirty="0"/>
        </a:p>
      </dgm:t>
    </dgm:pt>
    <dgm:pt modelId="{18569665-507D-4985-BB7D-FDFB6D283E3F}" cxnId="{A65223BF-1FCE-47D0-BE09-E2889E449314}" type="parTrans">
      <dgm:prSet/>
      <dgm:spPr/>
      <dgm:t>
        <a:bodyPr/>
        <a:lstStyle/>
        <a:p>
          <a:endParaRPr lang="zh-CN" altLang="en-US"/>
        </a:p>
      </dgm:t>
    </dgm:pt>
    <dgm:pt modelId="{A021BAAC-8308-4673-8C0A-81B67EA74F3A}" cxnId="{A65223BF-1FCE-47D0-BE09-E2889E449314}" type="sibTrans">
      <dgm:prSet/>
      <dgm:spPr/>
      <dgm:t>
        <a:bodyPr/>
        <a:lstStyle/>
        <a:p>
          <a:endParaRPr lang="zh-CN" altLang="en-US"/>
        </a:p>
      </dgm:t>
    </dgm:pt>
    <dgm:pt modelId="{896D97B1-3775-4252-ABC2-7A6864B2CE42}" type="pres">
      <dgm:prSet presAssocID="{12CE6AF6-1C8C-496F-888D-70114314423F}" presName="compositeShape" presStyleCnt="0">
        <dgm:presLayoutVars>
          <dgm:chMax val="7"/>
          <dgm:dir/>
          <dgm:resizeHandles val="exact"/>
        </dgm:presLayoutVars>
      </dgm:prSet>
      <dgm:spPr/>
    </dgm:pt>
    <dgm:pt modelId="{0A9CD869-6D39-4C5D-8C6F-58A6F6023DF3}" type="pres">
      <dgm:prSet presAssocID="{12CE6AF6-1C8C-496F-888D-70114314423F}" presName="wedge1" presStyleLbl="node1" presStyleIdx="0" presStyleCnt="4"/>
      <dgm:spPr/>
      <dgm:t>
        <a:bodyPr/>
        <a:lstStyle/>
        <a:p>
          <a:endParaRPr lang="zh-CN" altLang="en-US"/>
        </a:p>
      </dgm:t>
    </dgm:pt>
    <dgm:pt modelId="{F8051652-A447-4092-9246-96DC77531CCB}" type="pres">
      <dgm:prSet presAssocID="{12CE6AF6-1C8C-496F-888D-70114314423F}" presName="dummy1a" presStyleCnt="0"/>
      <dgm:spPr/>
    </dgm:pt>
    <dgm:pt modelId="{3C8E4DB9-DB26-45FC-81CC-77FF740804A3}" type="pres">
      <dgm:prSet presAssocID="{12CE6AF6-1C8C-496F-888D-70114314423F}" presName="dummy1b" presStyleCnt="0"/>
      <dgm:spPr/>
    </dgm:pt>
    <dgm:pt modelId="{1D4B9407-3AFE-4E58-85DD-1696566E041F}" type="pres">
      <dgm:prSet presAssocID="{12CE6AF6-1C8C-496F-888D-70114314423F}" presName="wedge1Tx" presStyleLbl="node1" presStyleIdx="0" presStyleCnt="4">
        <dgm:presLayoutVars>
          <dgm:chMax val="0"/>
          <dgm:chPref val="0"/>
          <dgm:bulletEnabled val="1"/>
        </dgm:presLayoutVars>
      </dgm:prSet>
      <dgm:spPr/>
      <dgm:t>
        <a:bodyPr/>
        <a:lstStyle/>
        <a:p>
          <a:endParaRPr lang="zh-CN" altLang="en-US"/>
        </a:p>
      </dgm:t>
    </dgm:pt>
    <dgm:pt modelId="{D24B8D2B-1698-4F61-8311-B978B8916E8C}" type="pres">
      <dgm:prSet presAssocID="{12CE6AF6-1C8C-496F-888D-70114314423F}" presName="wedge2" presStyleLbl="node1" presStyleIdx="1" presStyleCnt="4"/>
      <dgm:spPr/>
      <dgm:t>
        <a:bodyPr/>
        <a:lstStyle/>
        <a:p>
          <a:endParaRPr lang="zh-CN" altLang="en-US"/>
        </a:p>
      </dgm:t>
    </dgm:pt>
    <dgm:pt modelId="{F80538F7-006D-4580-A413-AFE66043C9A9}" type="pres">
      <dgm:prSet presAssocID="{12CE6AF6-1C8C-496F-888D-70114314423F}" presName="dummy2a" presStyleCnt="0"/>
      <dgm:spPr/>
    </dgm:pt>
    <dgm:pt modelId="{181036BF-B7F4-4856-BCCE-7FDABC36F3FA}" type="pres">
      <dgm:prSet presAssocID="{12CE6AF6-1C8C-496F-888D-70114314423F}" presName="dummy2b" presStyleCnt="0"/>
      <dgm:spPr/>
    </dgm:pt>
    <dgm:pt modelId="{982D611F-BDA6-408A-9870-D17B9F050480}" type="pres">
      <dgm:prSet presAssocID="{12CE6AF6-1C8C-496F-888D-70114314423F}" presName="wedge2Tx" presStyleLbl="node1" presStyleIdx="1" presStyleCnt="4">
        <dgm:presLayoutVars>
          <dgm:chMax val="0"/>
          <dgm:chPref val="0"/>
          <dgm:bulletEnabled val="1"/>
        </dgm:presLayoutVars>
      </dgm:prSet>
      <dgm:spPr/>
      <dgm:t>
        <a:bodyPr/>
        <a:lstStyle/>
        <a:p>
          <a:endParaRPr lang="zh-CN" altLang="en-US"/>
        </a:p>
      </dgm:t>
    </dgm:pt>
    <dgm:pt modelId="{0128FAEE-F899-4AD0-9DBD-096A2E2269DA}" type="pres">
      <dgm:prSet presAssocID="{12CE6AF6-1C8C-496F-888D-70114314423F}" presName="wedge3" presStyleLbl="node1" presStyleIdx="2" presStyleCnt="4"/>
      <dgm:spPr/>
      <dgm:t>
        <a:bodyPr/>
        <a:lstStyle/>
        <a:p>
          <a:endParaRPr lang="zh-CN" altLang="en-US"/>
        </a:p>
      </dgm:t>
    </dgm:pt>
    <dgm:pt modelId="{D1DCD742-43A4-4D8D-AF6B-D8943A37CBB3}" type="pres">
      <dgm:prSet presAssocID="{12CE6AF6-1C8C-496F-888D-70114314423F}" presName="dummy3a" presStyleCnt="0"/>
      <dgm:spPr/>
    </dgm:pt>
    <dgm:pt modelId="{EF17D486-608E-454E-97AF-758CC0A3FB26}" type="pres">
      <dgm:prSet presAssocID="{12CE6AF6-1C8C-496F-888D-70114314423F}" presName="dummy3b" presStyleCnt="0"/>
      <dgm:spPr/>
    </dgm:pt>
    <dgm:pt modelId="{B72CE349-DC63-4467-ACA1-BC43E756EF50}" type="pres">
      <dgm:prSet presAssocID="{12CE6AF6-1C8C-496F-888D-70114314423F}" presName="wedge3Tx" presStyleLbl="node1" presStyleIdx="2" presStyleCnt="4">
        <dgm:presLayoutVars>
          <dgm:chMax val="0"/>
          <dgm:chPref val="0"/>
          <dgm:bulletEnabled val="1"/>
        </dgm:presLayoutVars>
      </dgm:prSet>
      <dgm:spPr/>
      <dgm:t>
        <a:bodyPr/>
        <a:lstStyle/>
        <a:p>
          <a:endParaRPr lang="zh-CN" altLang="en-US"/>
        </a:p>
      </dgm:t>
    </dgm:pt>
    <dgm:pt modelId="{BAC09969-F9F8-4CEA-B994-6183BDD081C2}" type="pres">
      <dgm:prSet presAssocID="{12CE6AF6-1C8C-496F-888D-70114314423F}" presName="wedge4" presStyleLbl="node1" presStyleIdx="3" presStyleCnt="4"/>
      <dgm:spPr/>
      <dgm:t>
        <a:bodyPr/>
        <a:lstStyle/>
        <a:p>
          <a:endParaRPr lang="zh-CN" altLang="en-US"/>
        </a:p>
      </dgm:t>
    </dgm:pt>
    <dgm:pt modelId="{A370168F-65B0-49C8-A1D6-9DA12F110002}" type="pres">
      <dgm:prSet presAssocID="{12CE6AF6-1C8C-496F-888D-70114314423F}" presName="dummy4a" presStyleCnt="0"/>
      <dgm:spPr/>
    </dgm:pt>
    <dgm:pt modelId="{F42E371A-9A3C-4FC1-AC7B-5860BCA0CCD9}" type="pres">
      <dgm:prSet presAssocID="{12CE6AF6-1C8C-496F-888D-70114314423F}" presName="dummy4b" presStyleCnt="0"/>
      <dgm:spPr/>
    </dgm:pt>
    <dgm:pt modelId="{EE77DF4A-3F6E-4287-BB8B-A03C1F09C1CA}" type="pres">
      <dgm:prSet presAssocID="{12CE6AF6-1C8C-496F-888D-70114314423F}" presName="wedge4Tx" presStyleLbl="node1" presStyleIdx="3" presStyleCnt="4">
        <dgm:presLayoutVars>
          <dgm:chMax val="0"/>
          <dgm:chPref val="0"/>
          <dgm:bulletEnabled val="1"/>
        </dgm:presLayoutVars>
      </dgm:prSet>
      <dgm:spPr/>
      <dgm:t>
        <a:bodyPr/>
        <a:lstStyle/>
        <a:p>
          <a:endParaRPr lang="zh-CN" altLang="en-US"/>
        </a:p>
      </dgm:t>
    </dgm:pt>
    <dgm:pt modelId="{AB17FE8A-E6BB-4FD5-AF9F-28F0983F180F}" type="pres">
      <dgm:prSet presAssocID="{0FCD46C0-9CCE-4B75-8B13-CBC6FFD32A16}" presName="arrowWedge1" presStyleLbl="fgSibTrans2D1" presStyleIdx="0" presStyleCnt="4"/>
      <dgm:spPr/>
    </dgm:pt>
    <dgm:pt modelId="{E125955E-89F4-4882-90AF-0D67856740B5}" type="pres">
      <dgm:prSet presAssocID="{A021BAAC-8308-4673-8C0A-81B67EA74F3A}" presName="arrowWedge2" presStyleLbl="fgSibTrans2D1" presStyleIdx="1" presStyleCnt="4"/>
      <dgm:spPr/>
    </dgm:pt>
    <dgm:pt modelId="{EA04A836-B1CE-4C8F-B231-A960E37460CA}" type="pres">
      <dgm:prSet presAssocID="{7ADC3250-D9F2-45F3-9F98-06665EAB00B9}" presName="arrowWedge3" presStyleLbl="fgSibTrans2D1" presStyleIdx="2" presStyleCnt="4"/>
      <dgm:spPr/>
    </dgm:pt>
    <dgm:pt modelId="{CECFA15B-F31C-492F-A327-EB22688751DE}" type="pres">
      <dgm:prSet presAssocID="{79AEA876-8BD7-4BEC-9DA5-8696AD547284}" presName="arrowWedge4" presStyleLbl="fgSibTrans2D1" presStyleIdx="3" presStyleCnt="4"/>
      <dgm:spPr/>
    </dgm:pt>
  </dgm:ptLst>
  <dgm:cxnLst>
    <dgm:cxn modelId="{439A7F34-9B73-49DF-9C82-D14936FE4C35}" type="presOf" srcId="{12CE6AF6-1C8C-496F-888D-70114314423F}" destId="{896D97B1-3775-4252-ABC2-7A6864B2CE42}" srcOrd="0" destOrd="0" presId="urn:microsoft.com/office/officeart/2005/8/layout/cycle8#1"/>
    <dgm:cxn modelId="{9D4B0FE2-972A-427E-AF9B-142689D5166A}" srcId="{12CE6AF6-1C8C-496F-888D-70114314423F}" destId="{35EDBE43-17CA-46ED-BA7A-65CB5C5C35FF}" srcOrd="3" destOrd="0" parTransId="{7B3B4DDE-6BC7-4EA4-BC76-290889344A30}" sibTransId="{79AEA876-8BD7-4BEC-9DA5-8696AD547284}"/>
    <dgm:cxn modelId="{97A4EB86-65A9-4361-8FB6-A3F67AADDBA3}" type="presOf" srcId="{35EDBE43-17CA-46ED-BA7A-65CB5C5C35FF}" destId="{BAC09969-F9F8-4CEA-B994-6183BDD081C2}" srcOrd="0" destOrd="0" presId="urn:microsoft.com/office/officeart/2005/8/layout/cycle8#1"/>
    <dgm:cxn modelId="{1836ABEF-3E9D-497B-BE45-0BC5267DCDAC}" type="presOf" srcId="{55BE2FB6-18E9-4D54-A755-0A0D6DF2013A}" destId="{0128FAEE-F899-4AD0-9DBD-096A2E2269DA}" srcOrd="0" destOrd="0" presId="urn:microsoft.com/office/officeart/2005/8/layout/cycle8#1"/>
    <dgm:cxn modelId="{60BE049A-DE0D-4318-B6D6-453E37137C1C}" type="presOf" srcId="{24B39B2F-9690-49B1-93A6-6FBE7D1A42FC}" destId="{D24B8D2B-1698-4F61-8311-B978B8916E8C}" srcOrd="0" destOrd="0" presId="urn:microsoft.com/office/officeart/2005/8/layout/cycle8#1"/>
    <dgm:cxn modelId="{DCCC9805-8337-4AA4-9A56-3A92224D0E71}" type="presOf" srcId="{35EDBE43-17CA-46ED-BA7A-65CB5C5C35FF}" destId="{EE77DF4A-3F6E-4287-BB8B-A03C1F09C1CA}" srcOrd="1" destOrd="0" presId="urn:microsoft.com/office/officeart/2005/8/layout/cycle8#1"/>
    <dgm:cxn modelId="{BCCFB585-F1F7-4669-91AA-20F4BAE74123}" type="presOf" srcId="{55BE2FB6-18E9-4D54-A755-0A0D6DF2013A}" destId="{B72CE349-DC63-4467-ACA1-BC43E756EF50}" srcOrd="1" destOrd="0" presId="urn:microsoft.com/office/officeart/2005/8/layout/cycle8#1"/>
    <dgm:cxn modelId="{ADD5DC2D-567B-4A90-836F-1B8B4714197F}" srcId="{12CE6AF6-1C8C-496F-888D-70114314423F}" destId="{55BE2FB6-18E9-4D54-A755-0A0D6DF2013A}" srcOrd="2" destOrd="0" parTransId="{EF2C1E45-7A99-453B-A02B-526237CA04B8}" sibTransId="{7ADC3250-D9F2-45F3-9F98-06665EAB00B9}"/>
    <dgm:cxn modelId="{3F5DEDE5-4FAD-47FE-A1CA-74A1A919917C}" srcId="{12CE6AF6-1C8C-496F-888D-70114314423F}" destId="{55D891D6-8F11-4644-B27E-1D6C7E0316C1}" srcOrd="0" destOrd="0" parTransId="{27C028DE-8FE8-4366-A9E2-FCA045547C67}" sibTransId="{0FCD46C0-9CCE-4B75-8B13-CBC6FFD32A16}"/>
    <dgm:cxn modelId="{B1A9090F-9D62-4226-B33D-B373B0C352EB}" type="presOf" srcId="{24B39B2F-9690-49B1-93A6-6FBE7D1A42FC}" destId="{982D611F-BDA6-408A-9870-D17B9F050480}" srcOrd="1" destOrd="0" presId="urn:microsoft.com/office/officeart/2005/8/layout/cycle8#1"/>
    <dgm:cxn modelId="{0723E058-8261-4178-A209-E7D4CD16E870}" type="presOf" srcId="{55D891D6-8F11-4644-B27E-1D6C7E0316C1}" destId="{1D4B9407-3AFE-4E58-85DD-1696566E041F}" srcOrd="1" destOrd="0" presId="urn:microsoft.com/office/officeart/2005/8/layout/cycle8#1"/>
    <dgm:cxn modelId="{A65223BF-1FCE-47D0-BE09-E2889E449314}" srcId="{12CE6AF6-1C8C-496F-888D-70114314423F}" destId="{24B39B2F-9690-49B1-93A6-6FBE7D1A42FC}" srcOrd="1" destOrd="0" parTransId="{18569665-507D-4985-BB7D-FDFB6D283E3F}" sibTransId="{A021BAAC-8308-4673-8C0A-81B67EA74F3A}"/>
    <dgm:cxn modelId="{02136584-E78D-45D5-895C-0A0E8A567270}" type="presOf" srcId="{55D891D6-8F11-4644-B27E-1D6C7E0316C1}" destId="{0A9CD869-6D39-4C5D-8C6F-58A6F6023DF3}" srcOrd="0" destOrd="0" presId="urn:microsoft.com/office/officeart/2005/8/layout/cycle8#1"/>
    <dgm:cxn modelId="{35B4F268-48D1-4113-8848-0A3971087F5E}" type="presParOf" srcId="{896D97B1-3775-4252-ABC2-7A6864B2CE42}" destId="{0A9CD869-6D39-4C5D-8C6F-58A6F6023DF3}" srcOrd="0" destOrd="0" presId="urn:microsoft.com/office/officeart/2005/8/layout/cycle8#1"/>
    <dgm:cxn modelId="{12264862-5F08-45A8-8457-ED1A5FEC885A}" type="presParOf" srcId="{896D97B1-3775-4252-ABC2-7A6864B2CE42}" destId="{F8051652-A447-4092-9246-96DC77531CCB}" srcOrd="1" destOrd="0" presId="urn:microsoft.com/office/officeart/2005/8/layout/cycle8#1"/>
    <dgm:cxn modelId="{95835FF5-47D9-4886-92CF-F90D70729C97}" type="presParOf" srcId="{896D97B1-3775-4252-ABC2-7A6864B2CE42}" destId="{3C8E4DB9-DB26-45FC-81CC-77FF740804A3}" srcOrd="2" destOrd="0" presId="urn:microsoft.com/office/officeart/2005/8/layout/cycle8#1"/>
    <dgm:cxn modelId="{D771C83C-10ED-4ECC-8026-C2770E267E6B}" type="presParOf" srcId="{896D97B1-3775-4252-ABC2-7A6864B2CE42}" destId="{1D4B9407-3AFE-4E58-85DD-1696566E041F}" srcOrd="3" destOrd="0" presId="urn:microsoft.com/office/officeart/2005/8/layout/cycle8#1"/>
    <dgm:cxn modelId="{5FF98773-DD8B-4C36-B5EF-57C4D0581667}" type="presParOf" srcId="{896D97B1-3775-4252-ABC2-7A6864B2CE42}" destId="{D24B8D2B-1698-4F61-8311-B978B8916E8C}" srcOrd="4" destOrd="0" presId="urn:microsoft.com/office/officeart/2005/8/layout/cycle8#1"/>
    <dgm:cxn modelId="{9605B7BD-F26D-4198-9532-F73AE5535C30}" type="presParOf" srcId="{896D97B1-3775-4252-ABC2-7A6864B2CE42}" destId="{F80538F7-006D-4580-A413-AFE66043C9A9}" srcOrd="5" destOrd="0" presId="urn:microsoft.com/office/officeart/2005/8/layout/cycle8#1"/>
    <dgm:cxn modelId="{2ADAEF5B-F70C-458B-A6D1-03CA5D3CB8DC}" type="presParOf" srcId="{896D97B1-3775-4252-ABC2-7A6864B2CE42}" destId="{181036BF-B7F4-4856-BCCE-7FDABC36F3FA}" srcOrd="6" destOrd="0" presId="urn:microsoft.com/office/officeart/2005/8/layout/cycle8#1"/>
    <dgm:cxn modelId="{496B276F-BC41-4BC4-A0F1-0D71F5C956CC}" type="presParOf" srcId="{896D97B1-3775-4252-ABC2-7A6864B2CE42}" destId="{982D611F-BDA6-408A-9870-D17B9F050480}" srcOrd="7" destOrd="0" presId="urn:microsoft.com/office/officeart/2005/8/layout/cycle8#1"/>
    <dgm:cxn modelId="{3115635E-B1C1-4713-98C9-DC06EE3B7424}" type="presParOf" srcId="{896D97B1-3775-4252-ABC2-7A6864B2CE42}" destId="{0128FAEE-F899-4AD0-9DBD-096A2E2269DA}" srcOrd="8" destOrd="0" presId="urn:microsoft.com/office/officeart/2005/8/layout/cycle8#1"/>
    <dgm:cxn modelId="{EFABC2D2-D0CE-43AF-B0C2-389CA0BEAB26}" type="presParOf" srcId="{896D97B1-3775-4252-ABC2-7A6864B2CE42}" destId="{D1DCD742-43A4-4D8D-AF6B-D8943A37CBB3}" srcOrd="9" destOrd="0" presId="urn:microsoft.com/office/officeart/2005/8/layout/cycle8#1"/>
    <dgm:cxn modelId="{DF5907CB-041C-444D-9367-E25FAA6B89C0}" type="presParOf" srcId="{896D97B1-3775-4252-ABC2-7A6864B2CE42}" destId="{EF17D486-608E-454E-97AF-758CC0A3FB26}" srcOrd="10" destOrd="0" presId="urn:microsoft.com/office/officeart/2005/8/layout/cycle8#1"/>
    <dgm:cxn modelId="{3BEC6EBF-969E-4E5B-A594-347EF18CBB5A}" type="presParOf" srcId="{896D97B1-3775-4252-ABC2-7A6864B2CE42}" destId="{B72CE349-DC63-4467-ACA1-BC43E756EF50}" srcOrd="11" destOrd="0" presId="urn:microsoft.com/office/officeart/2005/8/layout/cycle8#1"/>
    <dgm:cxn modelId="{CF47AD7B-6C04-41C1-A937-93B03BABF7FC}" type="presParOf" srcId="{896D97B1-3775-4252-ABC2-7A6864B2CE42}" destId="{BAC09969-F9F8-4CEA-B994-6183BDD081C2}" srcOrd="12" destOrd="0" presId="urn:microsoft.com/office/officeart/2005/8/layout/cycle8#1"/>
    <dgm:cxn modelId="{77835BD3-EB60-49EB-8A07-EEC7B1120EAD}" type="presParOf" srcId="{896D97B1-3775-4252-ABC2-7A6864B2CE42}" destId="{A370168F-65B0-49C8-A1D6-9DA12F110002}" srcOrd="13" destOrd="0" presId="urn:microsoft.com/office/officeart/2005/8/layout/cycle8#1"/>
    <dgm:cxn modelId="{D20238C0-8CA8-48D4-92FB-D99D52462ADE}" type="presParOf" srcId="{896D97B1-3775-4252-ABC2-7A6864B2CE42}" destId="{F42E371A-9A3C-4FC1-AC7B-5860BCA0CCD9}" srcOrd="14" destOrd="0" presId="urn:microsoft.com/office/officeart/2005/8/layout/cycle8#1"/>
    <dgm:cxn modelId="{CB364884-95B2-4060-96BC-298CF4D1B96B}" type="presParOf" srcId="{896D97B1-3775-4252-ABC2-7A6864B2CE42}" destId="{EE77DF4A-3F6E-4287-BB8B-A03C1F09C1CA}" srcOrd="15" destOrd="0" presId="urn:microsoft.com/office/officeart/2005/8/layout/cycle8#1"/>
    <dgm:cxn modelId="{C7CDF72A-1CCE-41DE-8E97-13FFE7F69BD6}" type="presParOf" srcId="{896D97B1-3775-4252-ABC2-7A6864B2CE42}" destId="{AB17FE8A-E6BB-4FD5-AF9F-28F0983F180F}" srcOrd="16" destOrd="0" presId="urn:microsoft.com/office/officeart/2005/8/layout/cycle8#1"/>
    <dgm:cxn modelId="{61A7D606-1D61-4DCA-81F9-F6B61E46FB01}" type="presParOf" srcId="{896D97B1-3775-4252-ABC2-7A6864B2CE42}" destId="{E125955E-89F4-4882-90AF-0D67856740B5}" srcOrd="17" destOrd="0" presId="urn:microsoft.com/office/officeart/2005/8/layout/cycle8#1"/>
    <dgm:cxn modelId="{FDB8C69F-5F6E-4B3C-8DF3-CAFE83BB7779}" type="presParOf" srcId="{896D97B1-3775-4252-ABC2-7A6864B2CE42}" destId="{EA04A836-B1CE-4C8F-B231-A960E37460CA}" srcOrd="18" destOrd="0" presId="urn:microsoft.com/office/officeart/2005/8/layout/cycle8#1"/>
    <dgm:cxn modelId="{B5A4AB44-D2E4-499D-B4EC-CB736C28C38E}" type="presParOf" srcId="{896D97B1-3775-4252-ABC2-7A6864B2CE42}" destId="{CECFA15B-F31C-492F-A327-EB22688751DE}" srcOrd="19" destOrd="0" presId="urn:microsoft.com/office/officeart/2005/8/layout/cycle8#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EB7CC-F647-4CC7-A98E-E9135E78C2E5}" type="doc">
      <dgm:prSet loTypeId="urn:microsoft.com/office/officeart/2005/8/layout/radial6#1" loCatId="cycle" qsTypeId="urn:microsoft.com/office/officeart/2005/8/quickstyle/simple1#1" qsCatId="simple" csTypeId="urn:microsoft.com/office/officeart/2005/8/colors/accent1_2#1" csCatId="accent1" phldr="1"/>
      <dgm:spPr/>
      <dgm:t>
        <a:bodyPr/>
        <a:lstStyle/>
        <a:p>
          <a:endParaRPr lang="zh-CN" altLang="en-US"/>
        </a:p>
      </dgm:t>
    </dgm:pt>
    <dgm:pt modelId="{E5B8EC1B-86F3-4397-99E6-DF3D84EAF23F}">
      <dgm:prSet phldrT="[文本]" custT="1"/>
      <dgm:spPr>
        <a:solidFill>
          <a:srgbClr val="920000"/>
        </a:solidFill>
        <a:ln>
          <a:noFill/>
        </a:ln>
      </dgm:spPr>
      <dgm:t>
        <a:bodyPr/>
        <a:lstStyle/>
        <a:p>
          <a:pPr algn="ctr">
            <a:lnSpc>
              <a:spcPts val="1000"/>
            </a:lnSpc>
          </a:pPr>
          <a:endParaRPr lang="zh-CN" altLang="en-US" sz="2000" dirty="0">
            <a:solidFill>
              <a:srgbClr val="C00000"/>
            </a:solidFill>
          </a:endParaRPr>
        </a:p>
      </dgm:t>
    </dgm:pt>
    <dgm:pt modelId="{10B77980-F3C4-4882-82BE-3ECF331BEF9D}" cxnId="{D835B2DA-9D26-4E0C-9928-AD16C1C19891}" type="parTrans">
      <dgm:prSet/>
      <dgm:spPr/>
      <dgm:t>
        <a:bodyPr/>
        <a:lstStyle/>
        <a:p>
          <a:endParaRPr lang="zh-CN" altLang="en-US">
            <a:solidFill>
              <a:schemeClr val="bg1"/>
            </a:solidFill>
          </a:endParaRPr>
        </a:p>
      </dgm:t>
    </dgm:pt>
    <dgm:pt modelId="{02D0FBDE-4D62-48EC-980C-5E38B9CDAF07}" cxnId="{D835B2DA-9D26-4E0C-9928-AD16C1C19891}" type="sibTrans">
      <dgm:prSet/>
      <dgm:spPr/>
      <dgm:t>
        <a:bodyPr/>
        <a:lstStyle/>
        <a:p>
          <a:endParaRPr lang="zh-CN" altLang="en-US">
            <a:solidFill>
              <a:schemeClr val="bg1"/>
            </a:solidFill>
          </a:endParaRPr>
        </a:p>
      </dgm:t>
    </dgm:pt>
    <dgm:pt modelId="{03FEF642-EFFE-4372-8569-8A6045D0BB3F}">
      <dgm:prSet phldrT="[文本]" custT="1"/>
      <dgm:spPr>
        <a:solidFill>
          <a:srgbClr val="C00000"/>
        </a:solidFill>
        <a:ln>
          <a:noFill/>
        </a:ln>
      </dgm:spPr>
      <dgm:t>
        <a:bodyPr/>
        <a:lstStyle/>
        <a:p>
          <a:r>
            <a:rPr lang="en-US" altLang="zh-CN" sz="1100" dirty="0" smtClean="0">
              <a:solidFill>
                <a:schemeClr val="bg1"/>
              </a:solidFill>
            </a:rPr>
            <a:t>01</a:t>
          </a:r>
          <a:endParaRPr lang="zh-CN" altLang="en-US" sz="1100" dirty="0">
            <a:solidFill>
              <a:schemeClr val="bg1"/>
            </a:solidFill>
          </a:endParaRPr>
        </a:p>
      </dgm:t>
    </dgm:pt>
    <dgm:pt modelId="{C4E26AD5-45EA-4FCF-A589-D071F9D70AFA}" cxnId="{36C997C5-08B8-444B-B6AF-78F8468CB514}" type="parTrans">
      <dgm:prSet/>
      <dgm:spPr/>
      <dgm:t>
        <a:bodyPr/>
        <a:lstStyle/>
        <a:p>
          <a:endParaRPr lang="zh-CN" altLang="en-US">
            <a:solidFill>
              <a:schemeClr val="bg1"/>
            </a:solidFill>
          </a:endParaRPr>
        </a:p>
      </dgm:t>
    </dgm:pt>
    <dgm:pt modelId="{2C0217EA-6972-4C57-82B5-75292E48F59B}" cxnId="{36C997C5-08B8-444B-B6AF-78F8468CB514}" type="sibTrans">
      <dgm:prSet/>
      <dgm:spPr>
        <a:noFill/>
      </dgm:spPr>
      <dgm:t>
        <a:bodyPr/>
        <a:lstStyle/>
        <a:p>
          <a:endParaRPr lang="zh-CN" altLang="en-US"/>
        </a:p>
      </dgm:t>
    </dgm:pt>
    <dgm:pt modelId="{C8E0CEC1-7BA9-49F7-A4CD-F93125C4827B}">
      <dgm:prSet phldrT="[文本]" custT="1"/>
      <dgm:spPr>
        <a:solidFill>
          <a:srgbClr val="C00000"/>
        </a:solidFill>
        <a:ln>
          <a:noFill/>
        </a:ln>
      </dgm:spPr>
      <dgm:t>
        <a:bodyPr/>
        <a:lstStyle/>
        <a:p>
          <a:r>
            <a:rPr lang="en-US" altLang="zh-CN" sz="1100" dirty="0" smtClean="0">
              <a:solidFill>
                <a:schemeClr val="bg1"/>
              </a:solidFill>
            </a:rPr>
            <a:t>02</a:t>
          </a:r>
          <a:endParaRPr lang="zh-CN" altLang="en-US" sz="1100" dirty="0">
            <a:solidFill>
              <a:schemeClr val="bg1"/>
            </a:solidFill>
          </a:endParaRPr>
        </a:p>
      </dgm:t>
    </dgm:pt>
    <dgm:pt modelId="{D5984CED-3625-41E9-9F5D-BAEFD2D5A2E1}" cxnId="{DCC5388C-86BD-4AC0-8950-BF611A0AFAE0}" type="parTrans">
      <dgm:prSet/>
      <dgm:spPr/>
      <dgm:t>
        <a:bodyPr/>
        <a:lstStyle/>
        <a:p>
          <a:endParaRPr lang="zh-CN" altLang="en-US">
            <a:solidFill>
              <a:schemeClr val="bg1"/>
            </a:solidFill>
          </a:endParaRPr>
        </a:p>
      </dgm:t>
    </dgm:pt>
    <dgm:pt modelId="{EC9C1DDE-0301-48DE-8F85-1340A7DEE427}" cxnId="{DCC5388C-86BD-4AC0-8950-BF611A0AFAE0}" type="sibTrans">
      <dgm:prSet/>
      <dgm:spPr>
        <a:noFill/>
      </dgm:spPr>
      <dgm:t>
        <a:bodyPr/>
        <a:lstStyle/>
        <a:p>
          <a:endParaRPr lang="zh-CN" altLang="en-US">
            <a:solidFill>
              <a:schemeClr val="bg1"/>
            </a:solidFill>
          </a:endParaRPr>
        </a:p>
      </dgm:t>
    </dgm:pt>
    <dgm:pt modelId="{98267379-4D16-4285-938A-FCBB2A4EC3E5}">
      <dgm:prSet phldrT="[文本]" custT="1"/>
      <dgm:spPr>
        <a:solidFill>
          <a:srgbClr val="C00000"/>
        </a:solidFill>
        <a:ln>
          <a:noFill/>
        </a:ln>
      </dgm:spPr>
      <dgm:t>
        <a:bodyPr/>
        <a:lstStyle/>
        <a:p>
          <a:r>
            <a:rPr lang="en-US" altLang="zh-CN" sz="1100" dirty="0" smtClean="0">
              <a:solidFill>
                <a:schemeClr val="bg1"/>
              </a:solidFill>
            </a:rPr>
            <a:t>03</a:t>
          </a:r>
          <a:endParaRPr lang="zh-CN" altLang="en-US" sz="1100" dirty="0">
            <a:solidFill>
              <a:schemeClr val="bg1"/>
            </a:solidFill>
          </a:endParaRPr>
        </a:p>
      </dgm:t>
    </dgm:pt>
    <dgm:pt modelId="{C28B1E6D-9A6E-4C12-8C45-364E16906815}" cxnId="{B4814A93-76D2-4BA1-8157-AF82CE22A76E}" type="parTrans">
      <dgm:prSet/>
      <dgm:spPr/>
      <dgm:t>
        <a:bodyPr/>
        <a:lstStyle/>
        <a:p>
          <a:endParaRPr lang="zh-CN" altLang="en-US">
            <a:solidFill>
              <a:schemeClr val="bg1"/>
            </a:solidFill>
          </a:endParaRPr>
        </a:p>
      </dgm:t>
    </dgm:pt>
    <dgm:pt modelId="{2A88C479-2381-409E-8A54-C142C3C449D2}" cxnId="{B4814A93-76D2-4BA1-8157-AF82CE22A76E}" type="sibTrans">
      <dgm:prSet/>
      <dgm:spPr>
        <a:noFill/>
      </dgm:spPr>
      <dgm:t>
        <a:bodyPr/>
        <a:lstStyle/>
        <a:p>
          <a:endParaRPr lang="zh-CN" altLang="en-US">
            <a:solidFill>
              <a:schemeClr val="bg1"/>
            </a:solidFill>
          </a:endParaRPr>
        </a:p>
      </dgm:t>
    </dgm:pt>
    <dgm:pt modelId="{55260D4B-2A55-4AD8-8C2B-5AD83F868452}">
      <dgm:prSet phldrT="[文本]" custT="1"/>
      <dgm:spPr>
        <a:solidFill>
          <a:srgbClr val="C00000"/>
        </a:solidFill>
        <a:ln>
          <a:noFill/>
        </a:ln>
      </dgm:spPr>
      <dgm:t>
        <a:bodyPr/>
        <a:lstStyle/>
        <a:p>
          <a:r>
            <a:rPr lang="en-US" altLang="zh-CN" sz="1100" dirty="0" smtClean="0">
              <a:solidFill>
                <a:schemeClr val="bg1"/>
              </a:solidFill>
            </a:rPr>
            <a:t>06</a:t>
          </a:r>
          <a:endParaRPr lang="zh-CN" altLang="en-US" sz="1100" dirty="0">
            <a:solidFill>
              <a:schemeClr val="bg1"/>
            </a:solidFill>
          </a:endParaRPr>
        </a:p>
      </dgm:t>
    </dgm:pt>
    <dgm:pt modelId="{68CC46B9-E321-415E-BBF7-03E7211E1E5E}" cxnId="{F6FF4AA3-2FBA-4323-8239-442F1D89E573}" type="parTrans">
      <dgm:prSet/>
      <dgm:spPr/>
      <dgm:t>
        <a:bodyPr/>
        <a:lstStyle/>
        <a:p>
          <a:endParaRPr lang="zh-CN" altLang="en-US">
            <a:solidFill>
              <a:schemeClr val="bg1"/>
            </a:solidFill>
          </a:endParaRPr>
        </a:p>
      </dgm:t>
    </dgm:pt>
    <dgm:pt modelId="{4D01E4C6-91AE-4C24-8337-58A15CBB7162}" cxnId="{F6FF4AA3-2FBA-4323-8239-442F1D89E573}" type="sibTrans">
      <dgm:prSet/>
      <dgm:spPr>
        <a:noFill/>
      </dgm:spPr>
      <dgm:t>
        <a:bodyPr/>
        <a:lstStyle/>
        <a:p>
          <a:endParaRPr lang="zh-CN" altLang="en-US">
            <a:solidFill>
              <a:schemeClr val="bg1"/>
            </a:solidFill>
          </a:endParaRPr>
        </a:p>
      </dgm:t>
    </dgm:pt>
    <dgm:pt modelId="{8BDB9F2B-B3C3-44B9-BF6A-2F0A17A73950}">
      <dgm:prSet phldrT="[文本]" custT="1"/>
      <dgm:spPr>
        <a:solidFill>
          <a:srgbClr val="C00000"/>
        </a:solidFill>
        <a:ln>
          <a:noFill/>
        </a:ln>
      </dgm:spPr>
      <dgm:t>
        <a:bodyPr/>
        <a:lstStyle/>
        <a:p>
          <a:r>
            <a:rPr lang="en-US" altLang="zh-CN" sz="1100" dirty="0" smtClean="0">
              <a:solidFill>
                <a:schemeClr val="bg1"/>
              </a:solidFill>
            </a:rPr>
            <a:t>05</a:t>
          </a:r>
          <a:endParaRPr lang="zh-CN" altLang="en-US" sz="1100" dirty="0">
            <a:solidFill>
              <a:schemeClr val="bg1"/>
            </a:solidFill>
          </a:endParaRPr>
        </a:p>
      </dgm:t>
    </dgm:pt>
    <dgm:pt modelId="{F64670EE-FF52-411D-B1D8-5A9159F46C5E}" cxnId="{409FD62E-FB6F-4D71-9CC9-C976EB046E4E}" type="parTrans">
      <dgm:prSet/>
      <dgm:spPr/>
      <dgm:t>
        <a:bodyPr/>
        <a:lstStyle/>
        <a:p>
          <a:endParaRPr lang="zh-CN" altLang="en-US">
            <a:solidFill>
              <a:schemeClr val="bg1"/>
            </a:solidFill>
          </a:endParaRPr>
        </a:p>
      </dgm:t>
    </dgm:pt>
    <dgm:pt modelId="{333BAE5D-F5C1-413A-A134-5508B4AD7655}" cxnId="{409FD62E-FB6F-4D71-9CC9-C976EB046E4E}" type="sibTrans">
      <dgm:prSet/>
      <dgm:spPr>
        <a:noFill/>
      </dgm:spPr>
      <dgm:t>
        <a:bodyPr/>
        <a:lstStyle/>
        <a:p>
          <a:endParaRPr lang="zh-CN" altLang="en-US">
            <a:solidFill>
              <a:schemeClr val="bg1"/>
            </a:solidFill>
          </a:endParaRPr>
        </a:p>
      </dgm:t>
    </dgm:pt>
    <dgm:pt modelId="{A10E5698-C98F-4648-B805-C0B7F256B176}">
      <dgm:prSet phldrT="[文本]" custT="1"/>
      <dgm:spPr>
        <a:solidFill>
          <a:srgbClr val="C00000"/>
        </a:solidFill>
        <a:ln>
          <a:noFill/>
        </a:ln>
      </dgm:spPr>
      <dgm:t>
        <a:bodyPr/>
        <a:lstStyle/>
        <a:p>
          <a:r>
            <a:rPr lang="en-US" altLang="zh-CN" sz="1100" dirty="0" smtClean="0">
              <a:solidFill>
                <a:schemeClr val="bg1"/>
              </a:solidFill>
            </a:rPr>
            <a:t>04</a:t>
          </a:r>
          <a:endParaRPr lang="zh-CN" altLang="en-US" sz="1100" dirty="0">
            <a:solidFill>
              <a:schemeClr val="bg1"/>
            </a:solidFill>
          </a:endParaRPr>
        </a:p>
      </dgm:t>
    </dgm:pt>
    <dgm:pt modelId="{922A7FBD-0A2E-4B14-82F7-D7B8C91718A0}" cxnId="{0A92B160-8B6C-48AD-BDEF-ED3270052232}" type="parTrans">
      <dgm:prSet/>
      <dgm:spPr/>
      <dgm:t>
        <a:bodyPr/>
        <a:lstStyle/>
        <a:p>
          <a:endParaRPr lang="zh-CN" altLang="en-US">
            <a:solidFill>
              <a:schemeClr val="bg1"/>
            </a:solidFill>
          </a:endParaRPr>
        </a:p>
      </dgm:t>
    </dgm:pt>
    <dgm:pt modelId="{5485AD2C-612B-4D06-ABA8-2BBB127A18F1}" cxnId="{0A92B160-8B6C-48AD-BDEF-ED3270052232}" type="sibTrans">
      <dgm:prSet/>
      <dgm:spPr>
        <a:noFill/>
      </dgm:spPr>
      <dgm:t>
        <a:bodyPr/>
        <a:lstStyle/>
        <a:p>
          <a:endParaRPr lang="zh-CN" altLang="en-US">
            <a:solidFill>
              <a:schemeClr val="bg1"/>
            </a:solidFill>
          </a:endParaRPr>
        </a:p>
      </dgm:t>
    </dgm:pt>
    <dgm:pt modelId="{0C3C8B4A-B3C8-422B-A513-B178AB9B6393}" type="pres">
      <dgm:prSet presAssocID="{CB8EB7CC-F647-4CC7-A98E-E9135E78C2E5}" presName="Name0" presStyleCnt="0">
        <dgm:presLayoutVars>
          <dgm:chMax val="1"/>
          <dgm:dir/>
          <dgm:animLvl val="ctr"/>
          <dgm:resizeHandles val="exact"/>
        </dgm:presLayoutVars>
      </dgm:prSet>
      <dgm:spPr/>
      <dgm:t>
        <a:bodyPr/>
        <a:lstStyle/>
        <a:p>
          <a:endParaRPr lang="zh-CN" altLang="en-US"/>
        </a:p>
      </dgm:t>
    </dgm:pt>
    <dgm:pt modelId="{F6A71241-9AC8-47D4-9BF9-2116929BBA7E}" type="pres">
      <dgm:prSet presAssocID="{E5B8EC1B-86F3-4397-99E6-DF3D84EAF23F}" presName="centerShape" presStyleLbl="node0" presStyleIdx="0" presStyleCnt="1" custScaleX="136549" custScaleY="137667"/>
      <dgm:spPr/>
      <dgm:t>
        <a:bodyPr/>
        <a:lstStyle/>
        <a:p>
          <a:endParaRPr lang="zh-CN" altLang="en-US"/>
        </a:p>
      </dgm:t>
    </dgm:pt>
    <dgm:pt modelId="{9D40DE97-D5B8-410D-806F-962B9EBB21A9}" type="pres">
      <dgm:prSet presAssocID="{03FEF642-EFFE-4372-8569-8A6045D0BB3F}" presName="node" presStyleLbl="node1" presStyleIdx="0" presStyleCnt="6" custScaleX="49062" custScaleY="47059">
        <dgm:presLayoutVars>
          <dgm:bulletEnabled val="1"/>
        </dgm:presLayoutVars>
      </dgm:prSet>
      <dgm:spPr/>
      <dgm:t>
        <a:bodyPr/>
        <a:lstStyle/>
        <a:p>
          <a:endParaRPr lang="zh-CN" altLang="en-US"/>
        </a:p>
      </dgm:t>
    </dgm:pt>
    <dgm:pt modelId="{9B51CEE3-11EE-4C34-809F-8E7BBD80B633}" type="pres">
      <dgm:prSet presAssocID="{03FEF642-EFFE-4372-8569-8A6045D0BB3F}" presName="dummy" presStyleCnt="0"/>
      <dgm:spPr/>
    </dgm:pt>
    <dgm:pt modelId="{9EF43DA4-A1F6-4A88-B4E5-EAC15618B3B7}" type="pres">
      <dgm:prSet presAssocID="{2C0217EA-6972-4C57-82B5-75292E48F59B}" presName="sibTrans" presStyleLbl="sibTrans2D1" presStyleIdx="0" presStyleCnt="6" custLinFactNeighborX="-2020" custLinFactNeighborY="421" custRadScaleRad="359619"/>
      <dgm:spPr/>
      <dgm:t>
        <a:bodyPr/>
        <a:lstStyle/>
        <a:p>
          <a:endParaRPr lang="zh-CN" altLang="en-US"/>
        </a:p>
      </dgm:t>
    </dgm:pt>
    <dgm:pt modelId="{BEF25539-3124-4273-97BD-E8447BFA8A01}" type="pres">
      <dgm:prSet presAssocID="{55260D4B-2A55-4AD8-8C2B-5AD83F868452}" presName="node" presStyleLbl="node1" presStyleIdx="1" presStyleCnt="6" custScaleX="49062" custScaleY="47059">
        <dgm:presLayoutVars>
          <dgm:bulletEnabled val="1"/>
        </dgm:presLayoutVars>
      </dgm:prSet>
      <dgm:spPr/>
      <dgm:t>
        <a:bodyPr/>
        <a:lstStyle/>
        <a:p>
          <a:endParaRPr lang="zh-CN" altLang="en-US"/>
        </a:p>
      </dgm:t>
    </dgm:pt>
    <dgm:pt modelId="{B1C67EF1-8F77-4426-83B6-1058882260A2}" type="pres">
      <dgm:prSet presAssocID="{55260D4B-2A55-4AD8-8C2B-5AD83F868452}" presName="dummy" presStyleCnt="0"/>
      <dgm:spPr/>
    </dgm:pt>
    <dgm:pt modelId="{BAE6E878-7593-4BC5-AD91-C9AB99302360}" type="pres">
      <dgm:prSet presAssocID="{4D01E4C6-91AE-4C24-8337-58A15CBB7162}" presName="sibTrans" presStyleLbl="sibTrans2D1" presStyleIdx="1" presStyleCnt="6"/>
      <dgm:spPr/>
      <dgm:t>
        <a:bodyPr/>
        <a:lstStyle/>
        <a:p>
          <a:endParaRPr lang="zh-CN" altLang="en-US"/>
        </a:p>
      </dgm:t>
    </dgm:pt>
    <dgm:pt modelId="{B9F623D4-83B2-446E-B48E-FC0F390B9D18}" type="pres">
      <dgm:prSet presAssocID="{8BDB9F2B-B3C3-44B9-BF6A-2F0A17A73950}" presName="node" presStyleLbl="node1" presStyleIdx="2" presStyleCnt="6" custScaleX="49062" custScaleY="47059">
        <dgm:presLayoutVars>
          <dgm:bulletEnabled val="1"/>
        </dgm:presLayoutVars>
      </dgm:prSet>
      <dgm:spPr/>
      <dgm:t>
        <a:bodyPr/>
        <a:lstStyle/>
        <a:p>
          <a:endParaRPr lang="zh-CN" altLang="en-US"/>
        </a:p>
      </dgm:t>
    </dgm:pt>
    <dgm:pt modelId="{CA583143-A645-43CF-996D-8C0B34FA8A5F}" type="pres">
      <dgm:prSet presAssocID="{8BDB9F2B-B3C3-44B9-BF6A-2F0A17A73950}" presName="dummy" presStyleCnt="0"/>
      <dgm:spPr/>
    </dgm:pt>
    <dgm:pt modelId="{D778FBF0-0239-45E6-B6F8-3FA464964C0B}" type="pres">
      <dgm:prSet presAssocID="{333BAE5D-F5C1-413A-A134-5508B4AD7655}" presName="sibTrans" presStyleLbl="sibTrans2D1" presStyleIdx="2" presStyleCnt="6"/>
      <dgm:spPr/>
      <dgm:t>
        <a:bodyPr/>
        <a:lstStyle/>
        <a:p>
          <a:endParaRPr lang="zh-CN" altLang="en-US"/>
        </a:p>
      </dgm:t>
    </dgm:pt>
    <dgm:pt modelId="{57877A9B-BBFF-4271-A3F9-2E92F2EFD2F7}" type="pres">
      <dgm:prSet presAssocID="{A10E5698-C98F-4648-B805-C0B7F256B176}" presName="node" presStyleLbl="node1" presStyleIdx="3" presStyleCnt="6" custScaleX="49062" custScaleY="47059">
        <dgm:presLayoutVars>
          <dgm:bulletEnabled val="1"/>
        </dgm:presLayoutVars>
      </dgm:prSet>
      <dgm:spPr/>
      <dgm:t>
        <a:bodyPr/>
        <a:lstStyle/>
        <a:p>
          <a:endParaRPr lang="zh-CN" altLang="en-US"/>
        </a:p>
      </dgm:t>
    </dgm:pt>
    <dgm:pt modelId="{9B18127B-12A3-4074-B488-C3CAE65E1C06}" type="pres">
      <dgm:prSet presAssocID="{A10E5698-C98F-4648-B805-C0B7F256B176}" presName="dummy" presStyleCnt="0"/>
      <dgm:spPr/>
    </dgm:pt>
    <dgm:pt modelId="{E1568A0C-214E-4DD7-A16C-B4543DA6C3B6}" type="pres">
      <dgm:prSet presAssocID="{5485AD2C-612B-4D06-ABA8-2BBB127A18F1}" presName="sibTrans" presStyleLbl="sibTrans2D1" presStyleIdx="3" presStyleCnt="6"/>
      <dgm:spPr/>
      <dgm:t>
        <a:bodyPr/>
        <a:lstStyle/>
        <a:p>
          <a:endParaRPr lang="zh-CN" altLang="en-US"/>
        </a:p>
      </dgm:t>
    </dgm:pt>
    <dgm:pt modelId="{45925D73-EB69-45B2-9223-61D934456399}" type="pres">
      <dgm:prSet presAssocID="{98267379-4D16-4285-938A-FCBB2A4EC3E5}" presName="node" presStyleLbl="node1" presStyleIdx="4" presStyleCnt="6" custScaleX="51379" custScaleY="46328">
        <dgm:presLayoutVars>
          <dgm:bulletEnabled val="1"/>
        </dgm:presLayoutVars>
      </dgm:prSet>
      <dgm:spPr/>
      <dgm:t>
        <a:bodyPr/>
        <a:lstStyle/>
        <a:p>
          <a:endParaRPr lang="zh-CN" altLang="en-US"/>
        </a:p>
      </dgm:t>
    </dgm:pt>
    <dgm:pt modelId="{E5764F81-8AB4-4CE1-99E6-C873B1500CD6}" type="pres">
      <dgm:prSet presAssocID="{98267379-4D16-4285-938A-FCBB2A4EC3E5}" presName="dummy" presStyleCnt="0"/>
      <dgm:spPr/>
    </dgm:pt>
    <dgm:pt modelId="{50C7BB97-32B6-4202-BE62-C391B97B479B}" type="pres">
      <dgm:prSet presAssocID="{2A88C479-2381-409E-8A54-C142C3C449D2}" presName="sibTrans" presStyleLbl="sibTrans2D1" presStyleIdx="4" presStyleCnt="6"/>
      <dgm:spPr/>
      <dgm:t>
        <a:bodyPr/>
        <a:lstStyle/>
        <a:p>
          <a:endParaRPr lang="zh-CN" altLang="en-US"/>
        </a:p>
      </dgm:t>
    </dgm:pt>
    <dgm:pt modelId="{969BDDBF-1728-415C-A2E1-D9CB34A4A779}" type="pres">
      <dgm:prSet presAssocID="{C8E0CEC1-7BA9-49F7-A4CD-F93125C4827B}" presName="node" presStyleLbl="node1" presStyleIdx="5" presStyleCnt="6" custScaleX="46745" custScaleY="46328">
        <dgm:presLayoutVars>
          <dgm:bulletEnabled val="1"/>
        </dgm:presLayoutVars>
      </dgm:prSet>
      <dgm:spPr/>
      <dgm:t>
        <a:bodyPr/>
        <a:lstStyle/>
        <a:p>
          <a:endParaRPr lang="zh-CN" altLang="en-US"/>
        </a:p>
      </dgm:t>
    </dgm:pt>
    <dgm:pt modelId="{0F6ED974-05F6-4B04-9B91-7CC6C6CD88E5}" type="pres">
      <dgm:prSet presAssocID="{C8E0CEC1-7BA9-49F7-A4CD-F93125C4827B}" presName="dummy" presStyleCnt="0"/>
      <dgm:spPr/>
    </dgm:pt>
    <dgm:pt modelId="{65A96B9D-2184-4B25-9C2F-AA43A5D88C3A}" type="pres">
      <dgm:prSet presAssocID="{EC9C1DDE-0301-48DE-8F85-1340A7DEE427}" presName="sibTrans" presStyleLbl="sibTrans2D1" presStyleIdx="5" presStyleCnt="6"/>
      <dgm:spPr/>
      <dgm:t>
        <a:bodyPr/>
        <a:lstStyle/>
        <a:p>
          <a:endParaRPr lang="zh-CN" altLang="en-US"/>
        </a:p>
      </dgm:t>
    </dgm:pt>
  </dgm:ptLst>
  <dgm:cxnLst>
    <dgm:cxn modelId="{D38B4856-B2CA-4683-81E0-FBA4BE314246}" type="presOf" srcId="{98267379-4D16-4285-938A-FCBB2A4EC3E5}" destId="{45925D73-EB69-45B2-9223-61D934456399}" srcOrd="0" destOrd="0" presId="urn:microsoft.com/office/officeart/2005/8/layout/radial6#1"/>
    <dgm:cxn modelId="{2482F678-6572-49DC-B902-DE2BA4998828}" type="presOf" srcId="{EC9C1DDE-0301-48DE-8F85-1340A7DEE427}" destId="{65A96B9D-2184-4B25-9C2F-AA43A5D88C3A}" srcOrd="0" destOrd="0" presId="urn:microsoft.com/office/officeart/2005/8/layout/radial6#1"/>
    <dgm:cxn modelId="{02C8E358-1B08-459A-8E4F-5D9A1D539691}" type="presOf" srcId="{CB8EB7CC-F647-4CC7-A98E-E9135E78C2E5}" destId="{0C3C8B4A-B3C8-422B-A513-B178AB9B6393}" srcOrd="0" destOrd="0" presId="urn:microsoft.com/office/officeart/2005/8/layout/radial6#1"/>
    <dgm:cxn modelId="{409FD62E-FB6F-4D71-9CC9-C976EB046E4E}" srcId="{E5B8EC1B-86F3-4397-99E6-DF3D84EAF23F}" destId="{8BDB9F2B-B3C3-44B9-BF6A-2F0A17A73950}" srcOrd="2" destOrd="0" parTransId="{F64670EE-FF52-411D-B1D8-5A9159F46C5E}" sibTransId="{333BAE5D-F5C1-413A-A134-5508B4AD7655}"/>
    <dgm:cxn modelId="{40893DAF-B4D8-4B61-A8C5-A5165BDFDEDC}" type="presOf" srcId="{E5B8EC1B-86F3-4397-99E6-DF3D84EAF23F}" destId="{F6A71241-9AC8-47D4-9BF9-2116929BBA7E}" srcOrd="0" destOrd="0" presId="urn:microsoft.com/office/officeart/2005/8/layout/radial6#1"/>
    <dgm:cxn modelId="{0AB38A2E-5826-46BA-A148-824513519BE4}" type="presOf" srcId="{A10E5698-C98F-4648-B805-C0B7F256B176}" destId="{57877A9B-BBFF-4271-A3F9-2E92F2EFD2F7}" srcOrd="0" destOrd="0" presId="urn:microsoft.com/office/officeart/2005/8/layout/radial6#1"/>
    <dgm:cxn modelId="{D835B2DA-9D26-4E0C-9928-AD16C1C19891}" srcId="{CB8EB7CC-F647-4CC7-A98E-E9135E78C2E5}" destId="{E5B8EC1B-86F3-4397-99E6-DF3D84EAF23F}" srcOrd="0" destOrd="0" parTransId="{10B77980-F3C4-4882-82BE-3ECF331BEF9D}" sibTransId="{02D0FBDE-4D62-48EC-980C-5E38B9CDAF07}"/>
    <dgm:cxn modelId="{8379F491-D5AA-4D0C-B84F-07C2813F611B}" type="presOf" srcId="{55260D4B-2A55-4AD8-8C2B-5AD83F868452}" destId="{BEF25539-3124-4273-97BD-E8447BFA8A01}" srcOrd="0" destOrd="0" presId="urn:microsoft.com/office/officeart/2005/8/layout/radial6#1"/>
    <dgm:cxn modelId="{DCC5388C-86BD-4AC0-8950-BF611A0AFAE0}" srcId="{E5B8EC1B-86F3-4397-99E6-DF3D84EAF23F}" destId="{C8E0CEC1-7BA9-49F7-A4CD-F93125C4827B}" srcOrd="5" destOrd="0" parTransId="{D5984CED-3625-41E9-9F5D-BAEFD2D5A2E1}" sibTransId="{EC9C1DDE-0301-48DE-8F85-1340A7DEE427}"/>
    <dgm:cxn modelId="{0A92B160-8B6C-48AD-BDEF-ED3270052232}" srcId="{E5B8EC1B-86F3-4397-99E6-DF3D84EAF23F}" destId="{A10E5698-C98F-4648-B805-C0B7F256B176}" srcOrd="3" destOrd="0" parTransId="{922A7FBD-0A2E-4B14-82F7-D7B8C91718A0}" sibTransId="{5485AD2C-612B-4D06-ABA8-2BBB127A18F1}"/>
    <dgm:cxn modelId="{B4814A93-76D2-4BA1-8157-AF82CE22A76E}" srcId="{E5B8EC1B-86F3-4397-99E6-DF3D84EAF23F}" destId="{98267379-4D16-4285-938A-FCBB2A4EC3E5}" srcOrd="4" destOrd="0" parTransId="{C28B1E6D-9A6E-4C12-8C45-364E16906815}" sibTransId="{2A88C479-2381-409E-8A54-C142C3C449D2}"/>
    <dgm:cxn modelId="{CC611F48-3753-4E64-895F-D8427AC0D455}" type="presOf" srcId="{03FEF642-EFFE-4372-8569-8A6045D0BB3F}" destId="{9D40DE97-D5B8-410D-806F-962B9EBB21A9}" srcOrd="0" destOrd="0" presId="urn:microsoft.com/office/officeart/2005/8/layout/radial6#1"/>
    <dgm:cxn modelId="{950CF58D-1541-470F-962E-E85A04BCB828}" type="presOf" srcId="{333BAE5D-F5C1-413A-A134-5508B4AD7655}" destId="{D778FBF0-0239-45E6-B6F8-3FA464964C0B}" srcOrd="0" destOrd="0" presId="urn:microsoft.com/office/officeart/2005/8/layout/radial6#1"/>
    <dgm:cxn modelId="{8C32448E-AC1A-41EE-866F-9D388B984A40}" type="presOf" srcId="{2C0217EA-6972-4C57-82B5-75292E48F59B}" destId="{9EF43DA4-A1F6-4A88-B4E5-EAC15618B3B7}" srcOrd="0" destOrd="0" presId="urn:microsoft.com/office/officeart/2005/8/layout/radial6#1"/>
    <dgm:cxn modelId="{974AB341-525F-42AF-8717-2F76CB39CDC9}" type="presOf" srcId="{8BDB9F2B-B3C3-44B9-BF6A-2F0A17A73950}" destId="{B9F623D4-83B2-446E-B48E-FC0F390B9D18}" srcOrd="0" destOrd="0" presId="urn:microsoft.com/office/officeart/2005/8/layout/radial6#1"/>
    <dgm:cxn modelId="{975BD30E-DF65-4228-8461-AA7A10C570A4}" type="presOf" srcId="{5485AD2C-612B-4D06-ABA8-2BBB127A18F1}" destId="{E1568A0C-214E-4DD7-A16C-B4543DA6C3B6}" srcOrd="0" destOrd="0" presId="urn:microsoft.com/office/officeart/2005/8/layout/radial6#1"/>
    <dgm:cxn modelId="{09EED2BD-75E3-4C73-89FB-73608F5B4F28}" type="presOf" srcId="{2A88C479-2381-409E-8A54-C142C3C449D2}" destId="{50C7BB97-32B6-4202-BE62-C391B97B479B}" srcOrd="0" destOrd="0" presId="urn:microsoft.com/office/officeart/2005/8/layout/radial6#1"/>
    <dgm:cxn modelId="{C3C3A66D-D567-41CC-BCF7-13229075ECE7}" type="presOf" srcId="{C8E0CEC1-7BA9-49F7-A4CD-F93125C4827B}" destId="{969BDDBF-1728-415C-A2E1-D9CB34A4A779}" srcOrd="0" destOrd="0" presId="urn:microsoft.com/office/officeart/2005/8/layout/radial6#1"/>
    <dgm:cxn modelId="{D548EEFB-6B60-4603-B895-68BD5ACD52C8}" type="presOf" srcId="{4D01E4C6-91AE-4C24-8337-58A15CBB7162}" destId="{BAE6E878-7593-4BC5-AD91-C9AB99302360}" srcOrd="0" destOrd="0" presId="urn:microsoft.com/office/officeart/2005/8/layout/radial6#1"/>
    <dgm:cxn modelId="{36C997C5-08B8-444B-B6AF-78F8468CB514}" srcId="{E5B8EC1B-86F3-4397-99E6-DF3D84EAF23F}" destId="{03FEF642-EFFE-4372-8569-8A6045D0BB3F}" srcOrd="0" destOrd="0" parTransId="{C4E26AD5-45EA-4FCF-A589-D071F9D70AFA}" sibTransId="{2C0217EA-6972-4C57-82B5-75292E48F59B}"/>
    <dgm:cxn modelId="{F6FF4AA3-2FBA-4323-8239-442F1D89E573}" srcId="{E5B8EC1B-86F3-4397-99E6-DF3D84EAF23F}" destId="{55260D4B-2A55-4AD8-8C2B-5AD83F868452}" srcOrd="1" destOrd="0" parTransId="{68CC46B9-E321-415E-BBF7-03E7211E1E5E}" sibTransId="{4D01E4C6-91AE-4C24-8337-58A15CBB7162}"/>
    <dgm:cxn modelId="{94F86AC6-BA03-4278-8CBF-E6207FB2E6B8}" type="presParOf" srcId="{0C3C8B4A-B3C8-422B-A513-B178AB9B6393}" destId="{F6A71241-9AC8-47D4-9BF9-2116929BBA7E}" srcOrd="0" destOrd="0" presId="urn:microsoft.com/office/officeart/2005/8/layout/radial6#1"/>
    <dgm:cxn modelId="{6C07F934-BB35-471E-B235-045C5438C3B5}" type="presParOf" srcId="{0C3C8B4A-B3C8-422B-A513-B178AB9B6393}" destId="{9D40DE97-D5B8-410D-806F-962B9EBB21A9}" srcOrd="1" destOrd="0" presId="urn:microsoft.com/office/officeart/2005/8/layout/radial6#1"/>
    <dgm:cxn modelId="{AD9895EC-6214-4EFB-9A17-F31D47C8F02B}" type="presParOf" srcId="{0C3C8B4A-B3C8-422B-A513-B178AB9B6393}" destId="{9B51CEE3-11EE-4C34-809F-8E7BBD80B633}" srcOrd="2" destOrd="0" presId="urn:microsoft.com/office/officeart/2005/8/layout/radial6#1"/>
    <dgm:cxn modelId="{5B2E8907-C1DE-4B35-90B2-5B431349AFBC}" type="presParOf" srcId="{0C3C8B4A-B3C8-422B-A513-B178AB9B6393}" destId="{9EF43DA4-A1F6-4A88-B4E5-EAC15618B3B7}" srcOrd="3" destOrd="0" presId="urn:microsoft.com/office/officeart/2005/8/layout/radial6#1"/>
    <dgm:cxn modelId="{22E2364B-3CEA-488F-BCF9-9DCF7E6DC59A}" type="presParOf" srcId="{0C3C8B4A-B3C8-422B-A513-B178AB9B6393}" destId="{BEF25539-3124-4273-97BD-E8447BFA8A01}" srcOrd="4" destOrd="0" presId="urn:microsoft.com/office/officeart/2005/8/layout/radial6#1"/>
    <dgm:cxn modelId="{3D971B2B-8AE5-4F30-8DB7-0BC1A241EEED}" type="presParOf" srcId="{0C3C8B4A-B3C8-422B-A513-B178AB9B6393}" destId="{B1C67EF1-8F77-4426-83B6-1058882260A2}" srcOrd="5" destOrd="0" presId="urn:microsoft.com/office/officeart/2005/8/layout/radial6#1"/>
    <dgm:cxn modelId="{B623FA7F-AB80-4622-AC4B-D9C0D6FCEA56}" type="presParOf" srcId="{0C3C8B4A-B3C8-422B-A513-B178AB9B6393}" destId="{BAE6E878-7593-4BC5-AD91-C9AB99302360}" srcOrd="6" destOrd="0" presId="urn:microsoft.com/office/officeart/2005/8/layout/radial6#1"/>
    <dgm:cxn modelId="{9BDC8595-379B-4E45-83F5-C88353D9ED94}" type="presParOf" srcId="{0C3C8B4A-B3C8-422B-A513-B178AB9B6393}" destId="{B9F623D4-83B2-446E-B48E-FC0F390B9D18}" srcOrd="7" destOrd="0" presId="urn:microsoft.com/office/officeart/2005/8/layout/radial6#1"/>
    <dgm:cxn modelId="{74AE957E-6356-4874-9AF6-000CFBFA0174}" type="presParOf" srcId="{0C3C8B4A-B3C8-422B-A513-B178AB9B6393}" destId="{CA583143-A645-43CF-996D-8C0B34FA8A5F}" srcOrd="8" destOrd="0" presId="urn:microsoft.com/office/officeart/2005/8/layout/radial6#1"/>
    <dgm:cxn modelId="{27AE1A9E-1630-4624-B6B0-1533950EE2DB}" type="presParOf" srcId="{0C3C8B4A-B3C8-422B-A513-B178AB9B6393}" destId="{D778FBF0-0239-45E6-B6F8-3FA464964C0B}" srcOrd="9" destOrd="0" presId="urn:microsoft.com/office/officeart/2005/8/layout/radial6#1"/>
    <dgm:cxn modelId="{08AB9A86-584B-4D91-AA36-1678FD97EF22}" type="presParOf" srcId="{0C3C8B4A-B3C8-422B-A513-B178AB9B6393}" destId="{57877A9B-BBFF-4271-A3F9-2E92F2EFD2F7}" srcOrd="10" destOrd="0" presId="urn:microsoft.com/office/officeart/2005/8/layout/radial6#1"/>
    <dgm:cxn modelId="{2FD39484-9A58-4978-99E4-5632A9EC40FC}" type="presParOf" srcId="{0C3C8B4A-B3C8-422B-A513-B178AB9B6393}" destId="{9B18127B-12A3-4074-B488-C3CAE65E1C06}" srcOrd="11" destOrd="0" presId="urn:microsoft.com/office/officeart/2005/8/layout/radial6#1"/>
    <dgm:cxn modelId="{7897905D-8570-41E3-A69D-305CA944F716}" type="presParOf" srcId="{0C3C8B4A-B3C8-422B-A513-B178AB9B6393}" destId="{E1568A0C-214E-4DD7-A16C-B4543DA6C3B6}" srcOrd="12" destOrd="0" presId="urn:microsoft.com/office/officeart/2005/8/layout/radial6#1"/>
    <dgm:cxn modelId="{03CFA7C5-A47D-4D9A-B02E-32A64EE67BBB}" type="presParOf" srcId="{0C3C8B4A-B3C8-422B-A513-B178AB9B6393}" destId="{45925D73-EB69-45B2-9223-61D934456399}" srcOrd="13" destOrd="0" presId="urn:microsoft.com/office/officeart/2005/8/layout/radial6#1"/>
    <dgm:cxn modelId="{77FEE536-9FA7-495F-A259-0D34C55F09C1}" type="presParOf" srcId="{0C3C8B4A-B3C8-422B-A513-B178AB9B6393}" destId="{E5764F81-8AB4-4CE1-99E6-C873B1500CD6}" srcOrd="14" destOrd="0" presId="urn:microsoft.com/office/officeart/2005/8/layout/radial6#1"/>
    <dgm:cxn modelId="{E2512E33-009B-4B75-AD5B-DFD0AC2D3C31}" type="presParOf" srcId="{0C3C8B4A-B3C8-422B-A513-B178AB9B6393}" destId="{50C7BB97-32B6-4202-BE62-C391B97B479B}" srcOrd="15" destOrd="0" presId="urn:microsoft.com/office/officeart/2005/8/layout/radial6#1"/>
    <dgm:cxn modelId="{08739519-22A1-4F1F-AD8A-E84900562195}" type="presParOf" srcId="{0C3C8B4A-B3C8-422B-A513-B178AB9B6393}" destId="{969BDDBF-1728-415C-A2E1-D9CB34A4A779}" srcOrd="16" destOrd="0" presId="urn:microsoft.com/office/officeart/2005/8/layout/radial6#1"/>
    <dgm:cxn modelId="{033A5D95-29DB-447D-B88A-7388E89A94A1}" type="presParOf" srcId="{0C3C8B4A-B3C8-422B-A513-B178AB9B6393}" destId="{0F6ED974-05F6-4B04-9B91-7CC6C6CD88E5}" srcOrd="17" destOrd="0" presId="urn:microsoft.com/office/officeart/2005/8/layout/radial6#1"/>
    <dgm:cxn modelId="{6EC1DA43-884E-4276-8A27-E6C313C07963}" type="presParOf" srcId="{0C3C8B4A-B3C8-422B-A513-B178AB9B6393}" destId="{65A96B9D-2184-4B25-9C2F-AA43A5D88C3A}" srcOrd="18" destOrd="0" presId="urn:microsoft.com/office/officeart/2005/8/layout/radial6#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D568A1-807C-431F-837E-CDFA383755E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E993C0-AA60-4E35-A190-C9EF0CDBF74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BFE9F8-6602-449B-A373-F3AC4FE00F1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 name="图片 3"/>
          <p:cNvPicPr>
            <a:picLocks noChangeAspect="1"/>
          </p:cNvPicPr>
          <p:nvPr userDrawn="1"/>
        </p:nvPicPr>
        <p:blipFill>
          <a:blip r:embed="rId3"/>
          <a:stretch>
            <a:fillRect/>
          </a:stretch>
        </p:blipFill>
        <p:spPr>
          <a:xfrm>
            <a:off x="-10393" y="0"/>
            <a:ext cx="9154391" cy="5143500"/>
          </a:xfrm>
          <a:prstGeom prst="rect">
            <a:avLst/>
          </a:prstGeom>
        </p:spPr>
      </p:pic>
      <p:sp>
        <p:nvSpPr>
          <p:cNvPr id="6" name="矩形 5"/>
          <p:cNvSpPr/>
          <p:nvPr userDrawn="1"/>
        </p:nvSpPr>
        <p:spPr>
          <a:xfrm flipV="1">
            <a:off x="-10392" y="516430"/>
            <a:ext cx="9154391" cy="34289"/>
          </a:xfrm>
          <a:prstGeom prst="rect">
            <a:avLst/>
          </a:prstGeom>
          <a:solidFill>
            <a:srgbClr val="E8B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500" b="1" dirty="0">
              <a:latin typeface="Kaiti SC" panose="02010600040101010101" pitchFamily="2" charset="-122"/>
              <a:ea typeface="Kaiti SC" panose="02010600040101010101" pitchFamily="2" charset="-122"/>
            </a:endParaRPr>
          </a:p>
        </p:txBody>
      </p:sp>
      <p:pic>
        <p:nvPicPr>
          <p:cNvPr id="7" name="图片 6"/>
          <p:cNvPicPr>
            <a:picLocks noChangeAspect="1"/>
          </p:cNvPicPr>
          <p:nvPr userDrawn="1"/>
        </p:nvPicPr>
        <p:blipFill>
          <a:blip r:embed="rId4"/>
          <a:stretch>
            <a:fillRect/>
          </a:stretch>
        </p:blipFill>
        <p:spPr>
          <a:xfrm>
            <a:off x="7949836" y="91121"/>
            <a:ext cx="822161" cy="334188"/>
          </a:xfrm>
          <a:prstGeom prst="rect">
            <a:avLst/>
          </a:prstGeom>
        </p:spPr>
      </p:pic>
      <p:sp>
        <p:nvSpPr>
          <p:cNvPr id="8"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userDrawn="1"/>
        </p:nvSpPr>
        <p:spPr>
          <a:xfrm flipV="1">
            <a:off x="-10392" y="516430"/>
            <a:ext cx="9154391" cy="34289"/>
          </a:xfrm>
          <a:prstGeom prst="rect">
            <a:avLst/>
          </a:prstGeom>
          <a:solidFill>
            <a:srgbClr val="E8B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500" b="1" dirty="0">
              <a:latin typeface="Kaiti SC" panose="02010600040101010101" pitchFamily="2" charset="-122"/>
              <a:ea typeface="Kaiti SC" panose="02010600040101010101" pitchFamily="2" charset="-122"/>
            </a:endParaRPr>
          </a:p>
        </p:txBody>
      </p:sp>
      <p:pic>
        <p:nvPicPr>
          <p:cNvPr id="7" name="图片 6"/>
          <p:cNvPicPr>
            <a:picLocks noChangeAspect="1"/>
          </p:cNvPicPr>
          <p:nvPr userDrawn="1"/>
        </p:nvPicPr>
        <p:blipFill>
          <a:blip r:embed="rId3"/>
          <a:stretch>
            <a:fillRect/>
          </a:stretch>
        </p:blipFill>
        <p:spPr>
          <a:xfrm>
            <a:off x="7949836" y="91121"/>
            <a:ext cx="822161" cy="334188"/>
          </a:xfrm>
          <a:prstGeom prst="rect">
            <a:avLst/>
          </a:prstGeom>
        </p:spPr>
      </p:pic>
      <p:sp>
        <p:nvSpPr>
          <p:cNvPr id="9"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0-#ppt_w/2"/>
                                          </p:val>
                                        </p:tav>
                                        <p:tav tm="100000">
                                          <p:val>
                                            <p:strVal val="#ppt_x"/>
                                          </p:val>
                                        </p:tav>
                                      </p:tavLst>
                                    </p:anim>
                                    <p:anim calcmode="lin" valueType="num">
                                      <p:cBhvr additive="base">
                                        <p:cTn id="13"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fld>
            <a:endParaRPr lang="zh-CN" altLang="en-US"/>
          </a:p>
        </p:txBody>
      </p:sp>
      <p:sp>
        <p:nvSpPr>
          <p:cNvPr id="11"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animBg="1"/>
      <p:bldP spid="13" grpId="0" animBg="1"/>
    </p:bld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6.xml"/><Relationship Id="rId14" Type="http://schemas.openxmlformats.org/officeDocument/2006/relationships/slideLayout" Target="../slideLayouts/slideLayout1.xml"/><Relationship Id="rId13" Type="http://schemas.openxmlformats.org/officeDocument/2006/relationships/tags" Target="../tags/tag11.xml"/><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tags" Target="../tags/tag10.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tags" Target="../tags/tag14.xml"/><Relationship Id="rId4" Type="http://schemas.openxmlformats.org/officeDocument/2006/relationships/image" Target="../media/image35.jpeg"/><Relationship Id="rId3" Type="http://schemas.openxmlformats.org/officeDocument/2006/relationships/tags" Target="../tags/tag13.xml"/><Relationship Id="rId2" Type="http://schemas.openxmlformats.org/officeDocument/2006/relationships/image" Target="../media/image34.pn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0.pn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0" Type="http://schemas.openxmlformats.org/officeDocument/2006/relationships/notesSlide" Target="../notesSlides/notesSlide12.xml"/><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notesSlide" Target="../notesSlides/notesSlide13.xml"/><Relationship Id="rId12" Type="http://schemas.openxmlformats.org/officeDocument/2006/relationships/slideLayout" Target="../slideLayouts/slideLayout1.xml"/><Relationship Id="rId11" Type="http://schemas.openxmlformats.org/officeDocument/2006/relationships/image" Target="../media/image58.png"/><Relationship Id="rId10" Type="http://schemas.openxmlformats.org/officeDocument/2006/relationships/image" Target="../media/image57.png"/><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6.jpeg"/><Relationship Id="rId7" Type="http://schemas.openxmlformats.org/officeDocument/2006/relationships/image" Target="../media/image65.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0" Type="http://schemas.openxmlformats.org/officeDocument/2006/relationships/notesSlide" Target="../notesSlides/notesSlide14.xml"/><Relationship Id="rId1" Type="http://schemas.openxmlformats.org/officeDocument/2006/relationships/image" Target="../media/image59.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png"/><Relationship Id="rId7"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3" Type="http://schemas.openxmlformats.org/officeDocument/2006/relationships/image" Target="../media/image72.png"/><Relationship Id="rId23" Type="http://schemas.openxmlformats.org/officeDocument/2006/relationships/notesSlide" Target="../notesSlides/notesSlide17.xml"/><Relationship Id="rId22" Type="http://schemas.openxmlformats.org/officeDocument/2006/relationships/slideLayout" Target="../slideLayouts/slideLayout1.xml"/><Relationship Id="rId21" Type="http://schemas.openxmlformats.org/officeDocument/2006/relationships/image" Target="../media/image90.png"/><Relationship Id="rId20" Type="http://schemas.openxmlformats.org/officeDocument/2006/relationships/image" Target="../media/image89.png"/><Relationship Id="rId2" Type="http://schemas.openxmlformats.org/officeDocument/2006/relationships/image" Target="../media/image71.png"/><Relationship Id="rId19" Type="http://schemas.openxmlformats.org/officeDocument/2006/relationships/image" Target="../media/image88.png"/><Relationship Id="rId18" Type="http://schemas.openxmlformats.org/officeDocument/2006/relationships/image" Target="../media/image87.png"/><Relationship Id="rId17" Type="http://schemas.openxmlformats.org/officeDocument/2006/relationships/image" Target="../media/image86.png"/><Relationship Id="rId16" Type="http://schemas.openxmlformats.org/officeDocument/2006/relationships/image" Target="../media/image85.png"/><Relationship Id="rId15" Type="http://schemas.openxmlformats.org/officeDocument/2006/relationships/image" Target="../media/image84.png"/><Relationship Id="rId14" Type="http://schemas.openxmlformats.org/officeDocument/2006/relationships/image" Target="../media/image83.png"/><Relationship Id="rId13" Type="http://schemas.openxmlformats.org/officeDocument/2006/relationships/image" Target="../media/image82.jpeg"/><Relationship Id="rId12" Type="http://schemas.openxmlformats.org/officeDocument/2006/relationships/image" Target="../media/image81.png"/><Relationship Id="rId11" Type="http://schemas.openxmlformats.org/officeDocument/2006/relationships/image" Target="../media/image80.png"/><Relationship Id="rId10" Type="http://schemas.openxmlformats.org/officeDocument/2006/relationships/image" Target="../media/image79.png"/><Relationship Id="rId1" Type="http://schemas.openxmlformats.org/officeDocument/2006/relationships/image" Target="../media/image7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1"/>
          <p:cNvSpPr/>
          <p:nvPr/>
        </p:nvSpPr>
        <p:spPr>
          <a:xfrm>
            <a:off x="2285984" y="2714626"/>
            <a:ext cx="4289000" cy="71438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58" name="矩形 57"/>
          <p:cNvSpPr/>
          <p:nvPr/>
        </p:nvSpPr>
        <p:spPr>
          <a:xfrm>
            <a:off x="2643174" y="1320878"/>
            <a:ext cx="3493264" cy="1107996"/>
          </a:xfrm>
          <a:prstGeom prst="rect">
            <a:avLst/>
          </a:prstGeom>
        </p:spPr>
        <p:txBody>
          <a:bodyPr wrap="none">
            <a:spAutoFit/>
          </a:bodyPr>
          <a:lstStyle/>
          <a:p>
            <a:pPr eaLnBrk="0" hangingPunct="0"/>
            <a:r>
              <a:rPr lang="zh-CN" altLang="en-US" sz="6600" b="1" spc="-150" dirty="0" smtClean="0">
                <a:solidFill>
                  <a:srgbClr val="C00000"/>
                </a:solidFill>
                <a:latin typeface="微软雅黑" panose="020B0503020204020204" pitchFamily="34" charset="-122"/>
                <a:ea typeface="微软雅黑" panose="020B0503020204020204" pitchFamily="34" charset="-122"/>
              </a:rPr>
              <a:t>公司简介</a:t>
            </a:r>
            <a:endParaRPr lang="zh-CN" altLang="en-US" sz="6600" b="1" spc="-150" dirty="0">
              <a:solidFill>
                <a:srgbClr val="C00000"/>
              </a:solidFill>
              <a:latin typeface="微软雅黑" panose="020B0503020204020204" pitchFamily="34" charset="-122"/>
              <a:ea typeface="微软雅黑" panose="020B0503020204020204" pitchFamily="34" charset="-122"/>
            </a:endParaRPr>
          </a:p>
        </p:txBody>
      </p:sp>
      <p:sp>
        <p:nvSpPr>
          <p:cNvPr id="26" name="文字"/>
          <p:cNvSpPr txBox="1"/>
          <p:nvPr/>
        </p:nvSpPr>
        <p:spPr>
          <a:xfrm>
            <a:off x="2714612" y="2824465"/>
            <a:ext cx="3279641" cy="461665"/>
          </a:xfrm>
          <a:prstGeom prst="rect">
            <a:avLst/>
          </a:prstGeom>
          <a:noFill/>
        </p:spPr>
        <p:txBody>
          <a:bodyPr wrap="square" rtlCol="0">
            <a:spAutoFit/>
          </a:bodyPr>
          <a:lstStyle/>
          <a:p>
            <a:pPr algn="ctr"/>
            <a:r>
              <a:rPr lang="zh-CN" altLang="en-US" sz="2400" b="1" dirty="0" smtClean="0">
                <a:solidFill>
                  <a:schemeClr val="bg1"/>
                </a:solidFill>
              </a:rPr>
              <a:t>清远楚江铜业有限公司</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vortex dir="r"/>
      </p:transition>
    </mc:Choice>
    <mc:Fallback>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集团营业收入增长情况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1" name="矩形 1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1" name="Picture 3"/>
          <p:cNvPicPr>
            <a:picLocks noChangeAspect="1" noChangeArrowheads="1"/>
          </p:cNvPicPr>
          <p:nvPr/>
        </p:nvPicPr>
        <p:blipFill>
          <a:blip r:embed="rId1"/>
          <a:srcRect/>
          <a:stretch>
            <a:fillRect/>
          </a:stretch>
        </p:blipFill>
        <p:spPr bwMode="auto">
          <a:xfrm>
            <a:off x="433388" y="785799"/>
            <a:ext cx="8496330" cy="3929091"/>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集团营业收入增长情况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燕尾形 10"/>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4" name="矩形 13"/>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2"/>
          <p:cNvPicPr>
            <a:picLocks noChangeAspect="1" noChangeArrowheads="1"/>
          </p:cNvPicPr>
          <p:nvPr/>
        </p:nvPicPr>
        <p:blipFill>
          <a:blip r:embed="rId1"/>
          <a:srcRect/>
          <a:stretch>
            <a:fillRect/>
          </a:stretch>
        </p:blipFill>
        <p:spPr bwMode="auto">
          <a:xfrm>
            <a:off x="347663" y="785800"/>
            <a:ext cx="8447087" cy="3929090"/>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集团资产规模增长情况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1" name="矩形 1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2"/>
          <p:cNvPicPr>
            <a:picLocks noChangeAspect="1" noChangeArrowheads="1"/>
          </p:cNvPicPr>
          <p:nvPr/>
        </p:nvPicPr>
        <p:blipFill>
          <a:blip r:embed="rId1"/>
          <a:srcRect/>
          <a:stretch>
            <a:fillRect/>
          </a:stretch>
        </p:blipFill>
        <p:spPr bwMode="auto">
          <a:xfrm>
            <a:off x="390525" y="890602"/>
            <a:ext cx="8361363" cy="3752850"/>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8"/>
          <p:cNvSpPr>
            <a:spLocks noChangeArrowheads="1"/>
          </p:cNvSpPr>
          <p:nvPr/>
        </p:nvSpPr>
        <p:spPr bwMode="auto">
          <a:xfrm>
            <a:off x="3426258" y="18715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清远楚江</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1"/>
          <p:cNvGrpSpPr/>
          <p:nvPr/>
        </p:nvGrpSpPr>
        <p:grpSpPr>
          <a:xfrm>
            <a:off x="2643174" y="1785932"/>
            <a:ext cx="1000132" cy="928694"/>
            <a:chOff x="4862864" y="2447738"/>
            <a:chExt cx="717248" cy="628068"/>
          </a:xfrm>
        </p:grpSpPr>
        <p:sp>
          <p:nvSpPr>
            <p:cNvPr id="71"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4" name="TextBox 73"/>
            <p:cNvSpPr txBox="1"/>
            <p:nvPr/>
          </p:nvSpPr>
          <p:spPr>
            <a:xfrm>
              <a:off x="4922896" y="2544364"/>
              <a:ext cx="605984" cy="437108"/>
            </a:xfrm>
            <a:prstGeom prst="rect">
              <a:avLst/>
            </a:prstGeom>
            <a:noFill/>
          </p:spPr>
          <p:txBody>
            <a:bodyPr wrap="square" rtlCol="0">
              <a:spAutoFit/>
            </a:bodyPr>
            <a:lstStyle/>
            <a:p>
              <a:pPr algn="ctr"/>
              <a:r>
                <a:rPr lang="en-US" altLang="zh-CN" sz="3600" dirty="0" smtClean="0">
                  <a:solidFill>
                    <a:schemeClr val="bg1"/>
                  </a:solidFill>
                  <a:latin typeface="+mj-ea"/>
                  <a:ea typeface="+mj-ea"/>
                </a:rPr>
                <a:t>02</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000496" y="1193602"/>
            <a:ext cx="5000660" cy="3409279"/>
          </a:xfrm>
          <a:prstGeom prst="rect">
            <a:avLst/>
          </a:prstGeom>
          <a:noFill/>
        </p:spPr>
        <p:txBody>
          <a:bodyPr wrap="square" lIns="71067" tIns="35534" rIns="71067" bIns="35534"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30000"/>
              </a:lnSpc>
            </a:pPr>
            <a:r>
              <a:rPr lang="zh-CN" altLang="en-US" sz="1100" dirty="0" smtClean="0">
                <a:solidFill>
                  <a:schemeClr val="tx1"/>
                </a:solidFill>
              </a:rPr>
              <a:t>      </a:t>
            </a:r>
            <a:r>
              <a:rPr lang="zh-CN" altLang="en-US" sz="1200" dirty="0" smtClean="0">
                <a:solidFill>
                  <a:schemeClr val="tx1"/>
                </a:solidFill>
              </a:rPr>
              <a:t>清远楚江铜业有限公司，位于清远市高新技术产业开发区百嘉工业园，成立于</a:t>
            </a:r>
            <a:r>
              <a:rPr lang="en-US" altLang="zh-CN" sz="1200" dirty="0" smtClean="0">
                <a:solidFill>
                  <a:schemeClr val="tx1"/>
                </a:solidFill>
              </a:rPr>
              <a:t>2005</a:t>
            </a:r>
            <a:r>
              <a:rPr lang="zh-CN" altLang="en-US" sz="1200" dirty="0" smtClean="0">
                <a:solidFill>
                  <a:schemeClr val="tx1"/>
                </a:solidFill>
              </a:rPr>
              <a:t>年，是楚江新材的全资子公司，并在揭阳市设有分公司，主要从事铜合金带材的研发与生产，产品主要销售区域为珠三角地区，产品广泛用于新能源、汽车及充电桩、电子通讯、电气设备、五金照明、家用电器等领域。公司注册资本</a:t>
            </a:r>
            <a:r>
              <a:rPr lang="en-US" altLang="zh-CN" sz="1200" dirty="0" smtClean="0">
                <a:solidFill>
                  <a:schemeClr val="tx1"/>
                </a:solidFill>
              </a:rPr>
              <a:t>2.9</a:t>
            </a:r>
            <a:r>
              <a:rPr lang="zh-CN" altLang="en-US" sz="1200" dirty="0" smtClean="0">
                <a:solidFill>
                  <a:schemeClr val="tx1"/>
                </a:solidFill>
              </a:rPr>
              <a:t>亿元，占地面积</a:t>
            </a:r>
            <a:r>
              <a:rPr lang="en-US" altLang="zh-CN" sz="1200" dirty="0" smtClean="0">
                <a:solidFill>
                  <a:schemeClr val="tx1"/>
                </a:solidFill>
              </a:rPr>
              <a:t>137.5</a:t>
            </a:r>
            <a:r>
              <a:rPr lang="zh-CN" altLang="en-US" sz="1200" dirty="0" smtClean="0">
                <a:solidFill>
                  <a:schemeClr val="tx1"/>
                </a:solidFill>
              </a:rPr>
              <a:t>亩，公司资产总额</a:t>
            </a:r>
            <a:r>
              <a:rPr lang="en-US" altLang="zh-CN" sz="1200" dirty="0" smtClean="0">
                <a:solidFill>
                  <a:schemeClr val="tx1"/>
                </a:solidFill>
              </a:rPr>
              <a:t>13.4</a:t>
            </a:r>
            <a:r>
              <a:rPr lang="zh-CN" altLang="en-US" sz="1200" dirty="0" smtClean="0">
                <a:solidFill>
                  <a:schemeClr val="tx1"/>
                </a:solidFill>
              </a:rPr>
              <a:t>亿元，员工</a:t>
            </a:r>
            <a:r>
              <a:rPr lang="en-US" altLang="zh-CN" sz="1200" dirty="0" smtClean="0">
                <a:solidFill>
                  <a:schemeClr val="tx1"/>
                </a:solidFill>
              </a:rPr>
              <a:t>1075</a:t>
            </a:r>
            <a:r>
              <a:rPr lang="zh-CN" altLang="en-US" sz="1200" dirty="0" smtClean="0">
                <a:solidFill>
                  <a:schemeClr val="tx1"/>
                </a:solidFill>
              </a:rPr>
              <a:t>人。</a:t>
            </a:r>
            <a:endParaRPr lang="en-US" altLang="zh-CN" sz="1200" dirty="0" smtClean="0">
              <a:solidFill>
                <a:schemeClr val="tx1"/>
              </a:solidFill>
            </a:endParaRPr>
          </a:p>
          <a:p>
            <a:pPr>
              <a:lnSpc>
                <a:spcPct val="130000"/>
              </a:lnSpc>
            </a:pPr>
            <a:r>
              <a:rPr lang="zh-CN" altLang="en-US" sz="1200" dirty="0" smtClean="0">
                <a:solidFill>
                  <a:schemeClr val="tx1"/>
                </a:solidFill>
              </a:rPr>
              <a:t>       清远楚江铜业有限公司作为国家认定的“高新技术企业”，近年通过加大产品研发和升级改造投入，与高校院所不断进行产学研合作，共取得</a:t>
            </a:r>
            <a:r>
              <a:rPr lang="en-US" altLang="zh-CN" sz="1200" dirty="0" smtClean="0">
                <a:solidFill>
                  <a:schemeClr val="tx1"/>
                </a:solidFill>
              </a:rPr>
              <a:t>25</a:t>
            </a:r>
            <a:r>
              <a:rPr lang="zh-CN" altLang="en-US" sz="1200" dirty="0" smtClean="0">
                <a:solidFill>
                  <a:schemeClr val="tx1"/>
                </a:solidFill>
              </a:rPr>
              <a:t>项国家实用新型专利和</a:t>
            </a:r>
            <a:r>
              <a:rPr lang="en-US" altLang="zh-CN" sz="1200" dirty="0" smtClean="0">
                <a:solidFill>
                  <a:schemeClr val="tx1"/>
                </a:solidFill>
              </a:rPr>
              <a:t>1</a:t>
            </a:r>
            <a:r>
              <a:rPr lang="zh-CN" altLang="en-US" sz="1200" dirty="0" smtClean="0">
                <a:solidFill>
                  <a:schemeClr val="tx1"/>
                </a:solidFill>
              </a:rPr>
              <a:t>项广东省产学研合作重大专项奖，</a:t>
            </a:r>
            <a:r>
              <a:rPr lang="en-US" altLang="zh-CN" sz="1200" dirty="0" smtClean="0">
                <a:solidFill>
                  <a:schemeClr val="tx1"/>
                </a:solidFill>
              </a:rPr>
              <a:t>2020</a:t>
            </a:r>
            <a:r>
              <a:rPr lang="zh-CN" altLang="en-US" sz="1200" dirty="0" smtClean="0">
                <a:solidFill>
                  <a:schemeClr val="tx1"/>
                </a:solidFill>
              </a:rPr>
              <a:t>年被评为“广东省制造业企业</a:t>
            </a:r>
            <a:r>
              <a:rPr lang="en-US" altLang="zh-CN" sz="1200" dirty="0" smtClean="0">
                <a:solidFill>
                  <a:schemeClr val="tx1"/>
                </a:solidFill>
              </a:rPr>
              <a:t>500</a:t>
            </a:r>
            <a:r>
              <a:rPr lang="zh-CN" altLang="en-US" sz="1200" dirty="0" smtClean="0">
                <a:solidFill>
                  <a:schemeClr val="tx1"/>
                </a:solidFill>
              </a:rPr>
              <a:t>强” 。</a:t>
            </a:r>
            <a:endParaRPr lang="en-US" altLang="zh-CN" sz="1200" dirty="0" smtClean="0">
              <a:solidFill>
                <a:schemeClr val="tx1"/>
              </a:solidFill>
            </a:endParaRPr>
          </a:p>
          <a:p>
            <a:pPr>
              <a:lnSpc>
                <a:spcPct val="130000"/>
              </a:lnSpc>
            </a:pPr>
            <a:r>
              <a:rPr lang="en-US" altLang="zh-CN" sz="1200" dirty="0" smtClean="0">
                <a:solidFill>
                  <a:schemeClr val="tx1"/>
                </a:solidFill>
              </a:rPr>
              <a:t>       </a:t>
            </a:r>
            <a:r>
              <a:rPr lang="en-US" altLang="en-US" sz="1200" dirty="0" smtClean="0">
                <a:solidFill>
                  <a:schemeClr val="tx1"/>
                </a:solidFill>
              </a:rPr>
              <a:t>2021</a:t>
            </a:r>
            <a:r>
              <a:rPr lang="zh-CN" altLang="en-US" sz="1200" dirty="0" smtClean="0">
                <a:solidFill>
                  <a:schemeClr val="tx1"/>
                </a:solidFill>
              </a:rPr>
              <a:t>年清远楚江公司实现产销规模</a:t>
            </a:r>
            <a:r>
              <a:rPr lang="en-US" altLang="en-US" sz="1200" dirty="0" smtClean="0">
                <a:solidFill>
                  <a:schemeClr val="tx1"/>
                </a:solidFill>
              </a:rPr>
              <a:t>8.6</a:t>
            </a:r>
            <a:r>
              <a:rPr lang="zh-CN" altLang="en-US" sz="1200" dirty="0" smtClean="0">
                <a:solidFill>
                  <a:schemeClr val="tx1"/>
                </a:solidFill>
              </a:rPr>
              <a:t>万吨、营收</a:t>
            </a:r>
            <a:r>
              <a:rPr lang="en-US" altLang="en-US" sz="1200" dirty="0" smtClean="0">
                <a:solidFill>
                  <a:schemeClr val="tx1"/>
                </a:solidFill>
              </a:rPr>
              <a:t>40</a:t>
            </a:r>
            <a:r>
              <a:rPr lang="zh-CN" altLang="en-US" sz="1200" dirty="0" smtClean="0">
                <a:solidFill>
                  <a:schemeClr val="tx1"/>
                </a:solidFill>
              </a:rPr>
              <a:t>亿元，同比分别增长</a:t>
            </a:r>
            <a:r>
              <a:rPr lang="en-US" altLang="en-US" sz="1200" dirty="0" smtClean="0">
                <a:solidFill>
                  <a:schemeClr val="tx1"/>
                </a:solidFill>
              </a:rPr>
              <a:t>48%</a:t>
            </a:r>
            <a:r>
              <a:rPr lang="zh-CN" altLang="en-US" sz="1200" dirty="0" smtClean="0">
                <a:solidFill>
                  <a:schemeClr val="tx1"/>
                </a:solidFill>
              </a:rPr>
              <a:t>、</a:t>
            </a:r>
            <a:r>
              <a:rPr lang="en-US" altLang="en-US" sz="1200" dirty="0" smtClean="0">
                <a:solidFill>
                  <a:schemeClr val="tx1"/>
                </a:solidFill>
              </a:rPr>
              <a:t>90%</a:t>
            </a:r>
            <a:r>
              <a:rPr lang="zh-CN" altLang="en-US" sz="1200" dirty="0" smtClean="0">
                <a:solidFill>
                  <a:schemeClr val="tx1"/>
                </a:solidFill>
              </a:rPr>
              <a:t>。清远楚江公司年产</a:t>
            </a:r>
            <a:r>
              <a:rPr lang="en-US" altLang="en-US" sz="1200" dirty="0" smtClean="0">
                <a:solidFill>
                  <a:schemeClr val="tx1"/>
                </a:solidFill>
              </a:rPr>
              <a:t>3</a:t>
            </a:r>
            <a:r>
              <a:rPr lang="zh-CN" altLang="en-US" sz="1200" dirty="0" smtClean="0">
                <a:solidFill>
                  <a:schemeClr val="tx1"/>
                </a:solidFill>
              </a:rPr>
              <a:t>万吨技改升级项目在</a:t>
            </a:r>
            <a:r>
              <a:rPr lang="en-US" altLang="en-US" sz="1200" dirty="0" smtClean="0">
                <a:solidFill>
                  <a:schemeClr val="tx1"/>
                </a:solidFill>
              </a:rPr>
              <a:t>2021</a:t>
            </a:r>
            <a:r>
              <a:rPr lang="zh-CN" altLang="en-US" sz="1200" dirty="0" smtClean="0">
                <a:solidFill>
                  <a:schemeClr val="tx1"/>
                </a:solidFill>
              </a:rPr>
              <a:t>年内启动实施，升级后铜板带产能达</a:t>
            </a:r>
            <a:r>
              <a:rPr lang="en-US" altLang="en-US" sz="1200" dirty="0" smtClean="0">
                <a:solidFill>
                  <a:schemeClr val="tx1"/>
                </a:solidFill>
              </a:rPr>
              <a:t>10</a:t>
            </a:r>
            <a:r>
              <a:rPr lang="zh-CN" altLang="en-US" sz="1200" dirty="0" smtClean="0">
                <a:solidFill>
                  <a:schemeClr val="tx1"/>
                </a:solidFill>
              </a:rPr>
              <a:t>万吨，产销规模和品质均位居华南地区第一。</a:t>
            </a:r>
            <a:endParaRPr lang="zh-CN" altLang="en-US" sz="1200" dirty="0" smtClean="0">
              <a:solidFill>
                <a:schemeClr val="tx1"/>
              </a:solidFill>
            </a:endParaRPr>
          </a:p>
        </p:txBody>
      </p:sp>
      <p:sp>
        <p:nvSpPr>
          <p:cNvPr id="40" name="矩形 39"/>
          <p:cNvSpPr/>
          <p:nvPr/>
        </p:nvSpPr>
        <p:spPr>
          <a:xfrm>
            <a:off x="3929058" y="500048"/>
            <a:ext cx="4357718" cy="830968"/>
          </a:xfrm>
          <a:prstGeom prst="rect">
            <a:avLst/>
          </a:prstGeom>
        </p:spPr>
        <p:txBody>
          <a:bodyPr wrap="square" lIns="91413" tIns="45706" rIns="91413" bIns="45706">
            <a:spAutoFit/>
          </a:bodyPr>
          <a:lstStyle/>
          <a:p>
            <a:pPr algn="l"/>
            <a:r>
              <a:rPr lang="en-US" altLang="zh-CN" sz="2400" dirty="0">
                <a:solidFill>
                  <a:srgbClr val="C00000"/>
                </a:solidFill>
                <a:latin typeface="Impact" panose="020B0806030902050204" pitchFamily="34" charset="0"/>
                <a:cs typeface="+mn-ea"/>
              </a:rPr>
              <a:t>COMPANY </a:t>
            </a:r>
            <a:endParaRPr lang="en-US" altLang="zh-CN" sz="2400" dirty="0">
              <a:solidFill>
                <a:srgbClr val="C00000"/>
              </a:solidFill>
              <a:latin typeface="Impact" panose="020B0806030902050204" pitchFamily="34" charset="0"/>
              <a:cs typeface="+mn-ea"/>
            </a:endParaRPr>
          </a:p>
          <a:p>
            <a:pPr algn="l"/>
            <a:r>
              <a:rPr lang="en-US" altLang="zh-CN" sz="2400" dirty="0">
                <a:solidFill>
                  <a:srgbClr val="0070C0"/>
                </a:solidFill>
                <a:latin typeface="Impact" panose="020B0806030902050204" pitchFamily="34" charset="0"/>
                <a:cs typeface="+mn-ea"/>
              </a:rPr>
              <a:t>              </a:t>
            </a:r>
            <a:r>
              <a:rPr lang="en-US" altLang="zh-CN" sz="2400" dirty="0" smtClean="0">
                <a:solidFill>
                  <a:srgbClr val="0070C0"/>
                </a:solidFill>
                <a:latin typeface="Impact" panose="020B0806030902050204" pitchFamily="34" charset="0"/>
                <a:cs typeface="+mn-ea"/>
              </a:rPr>
              <a:t>       </a:t>
            </a:r>
            <a:r>
              <a:rPr lang="en-US" altLang="zh-CN" sz="2400" dirty="0" smtClean="0">
                <a:solidFill>
                  <a:srgbClr val="C00000"/>
                </a:solidFill>
                <a:latin typeface="Impact" panose="020B0806030902050204" pitchFamily="34" charset="0"/>
                <a:cs typeface="+mn-ea"/>
              </a:rPr>
              <a:t>PROFILE</a:t>
            </a:r>
            <a:endParaRPr lang="zh-CN" altLang="en-US" sz="2400" dirty="0">
              <a:solidFill>
                <a:srgbClr val="C00000"/>
              </a:solidFill>
              <a:latin typeface="Impact" panose="020B0806030902050204" pitchFamily="34" charset="0"/>
              <a:cs typeface="+mn-ea"/>
            </a:endParaRPr>
          </a:p>
        </p:txBody>
      </p:sp>
      <p:sp>
        <p:nvSpPr>
          <p:cNvPr id="41" name="矩形 40"/>
          <p:cNvSpPr/>
          <p:nvPr/>
        </p:nvSpPr>
        <p:spPr>
          <a:xfrm>
            <a:off x="3942100" y="885785"/>
            <a:ext cx="1210533" cy="400081"/>
          </a:xfrm>
          <a:prstGeom prst="rect">
            <a:avLst/>
          </a:prstGeom>
        </p:spPr>
        <p:txBody>
          <a:bodyPr wrap="none" lIns="91413" tIns="45706" rIns="91413" bIns="45706">
            <a:spAutoFit/>
          </a:bodyPr>
          <a:lstStyle/>
          <a:p>
            <a:r>
              <a:rPr lang="zh-CN" altLang="en-US" sz="2000" dirty="0">
                <a:solidFill>
                  <a:schemeClr val="tx1">
                    <a:lumMod val="65000"/>
                    <a:lumOff val="35000"/>
                  </a:schemeClr>
                </a:solidFill>
                <a:latin typeface="+mn-ea"/>
                <a:cs typeface="+mn-ea"/>
              </a:rPr>
              <a:t>公司介绍</a:t>
            </a:r>
            <a:endParaRPr lang="zh-CN" altLang="en-US" sz="2000" dirty="0">
              <a:solidFill>
                <a:schemeClr val="tx1">
                  <a:lumMod val="65000"/>
                  <a:lumOff val="35000"/>
                </a:schemeClr>
              </a:solidFill>
              <a:latin typeface="+mn-ea"/>
              <a:cs typeface="+mn-ea"/>
            </a:endParaRPr>
          </a:p>
        </p:txBody>
      </p:sp>
      <p:pic>
        <p:nvPicPr>
          <p:cNvPr id="2" name="Picture 2" descr="d:\我的文档\desktop\大门_看图王.jpg"/>
          <p:cNvPicPr>
            <a:picLocks noChangeAspect="1" noChangeArrowheads="1"/>
          </p:cNvPicPr>
          <p:nvPr/>
        </p:nvPicPr>
        <p:blipFill>
          <a:blip r:embed="rId1" cstate="print"/>
          <a:srcRect/>
          <a:stretch>
            <a:fillRect/>
          </a:stretch>
        </p:blipFill>
        <p:spPr bwMode="auto">
          <a:xfrm>
            <a:off x="214282" y="1428742"/>
            <a:ext cx="3643338" cy="3214710"/>
          </a:xfrm>
          <a:prstGeom prst="rect">
            <a:avLst/>
          </a:prstGeom>
          <a:noFill/>
        </p:spPr>
      </p:pic>
      <p:sp>
        <p:nvSpPr>
          <p:cNvPr id="14" name="TextBox 13"/>
          <p:cNvSpPr txBox="1"/>
          <p:nvPr/>
        </p:nvSpPr>
        <p:spPr>
          <a:xfrm>
            <a:off x="928662" y="214296"/>
            <a:ext cx="1785950" cy="338554"/>
          </a:xfrm>
          <a:prstGeom prst="rect">
            <a:avLst/>
          </a:prstGeom>
          <a:noFill/>
        </p:spPr>
        <p:txBody>
          <a:bodyPr wrap="square" rtlCol="0">
            <a:spAutoFit/>
          </a:bodyPr>
          <a:lstStyle/>
          <a:p>
            <a:r>
              <a:rPr lang="zh-CN" altLang="en-US" sz="1600" b="1" dirty="0" smtClean="0"/>
              <a:t>清远楚江简介</a:t>
            </a:r>
            <a:endParaRPr lang="zh-CN" altLang="en-US" sz="1600" b="1" dirty="0"/>
          </a:p>
        </p:txBody>
      </p:sp>
      <p:sp>
        <p:nvSpPr>
          <p:cNvPr id="18" name="燕尾形 17"/>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9" name="矩形 18"/>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3714744" y="1285866"/>
            <a:ext cx="936000" cy="936000"/>
            <a:chOff x="4427568" y="2283822"/>
            <a:chExt cx="936000" cy="936000"/>
          </a:xfrm>
        </p:grpSpPr>
        <p:sp>
          <p:nvSpPr>
            <p:cNvPr id="10" name="MH_Other_10"/>
            <p:cNvSpPr/>
            <p:nvPr>
              <p:custDataLst>
                <p:tags r:id="rId1"/>
              </p:custDataLst>
            </p:nvPr>
          </p:nvSpPr>
          <p:spPr>
            <a:xfrm>
              <a:off x="4427568" y="2283822"/>
              <a:ext cx="936000" cy="936000"/>
            </a:xfrm>
            <a:prstGeom prst="donut">
              <a:avLst>
                <a:gd name="adj" fmla="val 9894"/>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3" name="组合 26"/>
            <p:cNvGrpSpPr/>
            <p:nvPr/>
          </p:nvGrpSpPr>
          <p:grpSpPr>
            <a:xfrm>
              <a:off x="4607568" y="2491911"/>
              <a:ext cx="576000" cy="576000"/>
              <a:chOff x="5975988" y="2859822"/>
              <a:chExt cx="720000" cy="720000"/>
            </a:xfrm>
          </p:grpSpPr>
          <p:sp>
            <p:nvSpPr>
              <p:cNvPr id="20" name="MH_Title_1"/>
              <p:cNvSpPr/>
              <p:nvPr>
                <p:custDataLst>
                  <p:tags r:id="rId2"/>
                </p:custDataLst>
              </p:nvPr>
            </p:nvSpPr>
            <p:spPr>
              <a:xfrm>
                <a:off x="5975988" y="2859822"/>
                <a:ext cx="720000" cy="72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a:latin typeface="Impact" panose="020B0806030902050204" pitchFamily="34" charset="0"/>
                </a:endParaRPr>
              </a:p>
            </p:txBody>
          </p:sp>
          <p:sp>
            <p:nvSpPr>
              <p:cNvPr id="21"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grpSp>
        <p:nvGrpSpPr>
          <p:cNvPr id="4" name="组合 33"/>
          <p:cNvGrpSpPr/>
          <p:nvPr/>
        </p:nvGrpSpPr>
        <p:grpSpPr>
          <a:xfrm>
            <a:off x="3786182" y="3214692"/>
            <a:ext cx="936000" cy="936000"/>
            <a:chOff x="4427568" y="3651974"/>
            <a:chExt cx="936000" cy="936000"/>
          </a:xfrm>
        </p:grpSpPr>
        <p:sp>
          <p:nvSpPr>
            <p:cNvPr id="11" name="MH_Other_10"/>
            <p:cNvSpPr/>
            <p:nvPr>
              <p:custDataLst>
                <p:tags r:id="rId3"/>
              </p:custDataLst>
            </p:nvPr>
          </p:nvSpPr>
          <p:spPr>
            <a:xfrm>
              <a:off x="4427568" y="3651974"/>
              <a:ext cx="936000" cy="936000"/>
            </a:xfrm>
            <a:prstGeom prst="donut">
              <a:avLst>
                <a:gd name="adj" fmla="val 9894"/>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5" name="组合 32"/>
            <p:cNvGrpSpPr/>
            <p:nvPr/>
          </p:nvGrpSpPr>
          <p:grpSpPr>
            <a:xfrm>
              <a:off x="4607568" y="3859270"/>
              <a:ext cx="576000" cy="576000"/>
              <a:chOff x="4535568" y="3787268"/>
              <a:chExt cx="720000" cy="720000"/>
            </a:xfrm>
          </p:grpSpPr>
          <p:sp>
            <p:nvSpPr>
              <p:cNvPr id="23" name="MH_Title_1"/>
              <p:cNvSpPr/>
              <p:nvPr>
                <p:custDataLst>
                  <p:tags r:id="rId4"/>
                </p:custDataLst>
              </p:nvPr>
            </p:nvSpPr>
            <p:spPr>
              <a:xfrm>
                <a:off x="4535568" y="3787268"/>
                <a:ext cx="720000" cy="72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a:latin typeface="Impact" panose="020B0806030902050204" pitchFamily="34" charset="0"/>
                </a:endParaRPr>
              </a:p>
            </p:txBody>
          </p:sp>
          <p:sp>
            <p:nvSpPr>
              <p:cNvPr id="24"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grpSp>
        <p:nvGrpSpPr>
          <p:cNvPr id="7" name="组合 37"/>
          <p:cNvGrpSpPr/>
          <p:nvPr/>
        </p:nvGrpSpPr>
        <p:grpSpPr>
          <a:xfrm>
            <a:off x="5724128" y="1199439"/>
            <a:ext cx="2592288" cy="831726"/>
            <a:chOff x="5652120" y="1235968"/>
            <a:chExt cx="2592288" cy="831726"/>
          </a:xfrm>
        </p:grpSpPr>
        <p:sp>
          <p:nvSpPr>
            <p:cNvPr id="25" name="MH_Text_1"/>
            <p:cNvSpPr txBox="1">
              <a:spLocks noChangeArrowheads="1"/>
            </p:cNvSpPr>
            <p:nvPr>
              <p:custDataLst>
                <p:tags r:id="rId5"/>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endParaRPr lang="en-US" altLang="zh-CN" sz="1300" dirty="0">
                <a:solidFill>
                  <a:schemeClr val="tx1">
                    <a:lumMod val="65000"/>
                    <a:lumOff val="35000"/>
                  </a:schemeClr>
                </a:solidFill>
                <a:latin typeface="+mn-lt"/>
                <a:cs typeface="+mn-ea"/>
                <a:sym typeface="+mn-lt"/>
              </a:endParaRPr>
            </a:p>
          </p:txBody>
        </p:sp>
        <p:sp>
          <p:nvSpPr>
            <p:cNvPr id="26" name="MH_SubTitle_1"/>
            <p:cNvSpPr txBox="1">
              <a:spLocks noChangeArrowheads="1"/>
            </p:cNvSpPr>
            <p:nvPr>
              <p:custDataLst>
                <p:tags r:id="rId6"/>
              </p:custDataLst>
            </p:nvPr>
          </p:nvSpPr>
          <p:spPr bwMode="auto">
            <a:xfrm>
              <a:off x="5652120" y="123596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endParaRPr lang="zh-CN" altLang="en-US" sz="1500" dirty="0">
                <a:solidFill>
                  <a:srgbClr val="C00000"/>
                </a:solidFill>
                <a:sym typeface="+mn-lt"/>
              </a:endParaRPr>
            </a:p>
          </p:txBody>
        </p:sp>
      </p:grpSp>
      <p:cxnSp>
        <p:nvCxnSpPr>
          <p:cNvPr id="8" name="直接连接符 7"/>
          <p:cNvCxnSpPr/>
          <p:nvPr/>
        </p:nvCxnSpPr>
        <p:spPr>
          <a:xfrm>
            <a:off x="3929058" y="1059582"/>
            <a:ext cx="41044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38"/>
          <p:cNvGrpSpPr/>
          <p:nvPr/>
        </p:nvGrpSpPr>
        <p:grpSpPr>
          <a:xfrm>
            <a:off x="4786314" y="1347614"/>
            <a:ext cx="3456384" cy="1080120"/>
            <a:chOff x="5364088" y="2496108"/>
            <a:chExt cx="3168352" cy="1080120"/>
          </a:xfrm>
        </p:grpSpPr>
        <p:sp>
          <p:nvSpPr>
            <p:cNvPr id="28" name="MH_Text_1"/>
            <p:cNvSpPr txBox="1">
              <a:spLocks noChangeArrowheads="1"/>
            </p:cNvSpPr>
            <p:nvPr>
              <p:custDataLst>
                <p:tags r:id="rId7"/>
              </p:custDataLst>
            </p:nvPr>
          </p:nvSpPr>
          <p:spPr bwMode="auto">
            <a:xfrm>
              <a:off x="5436096" y="2761692"/>
              <a:ext cx="3096344" cy="8145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100" dirty="0" smtClean="0"/>
                <a:t>主要应用于电工材料、服辅行业、首饰、灯头、电器配件、五金系列、开关系列、电器端子（含电池帽、空心插头、空心针、空心铆钉）、水暖等。</a:t>
              </a:r>
              <a:endParaRPr lang="en-US" altLang="zh-CN" sz="1100" dirty="0">
                <a:solidFill>
                  <a:schemeClr val="tx1">
                    <a:lumMod val="65000"/>
                    <a:lumOff val="35000"/>
                  </a:schemeClr>
                </a:solidFill>
                <a:latin typeface="+mn-lt"/>
                <a:cs typeface="+mn-ea"/>
                <a:sym typeface="+mn-lt"/>
              </a:endParaRPr>
            </a:p>
          </p:txBody>
        </p:sp>
        <p:sp>
          <p:nvSpPr>
            <p:cNvPr id="29" name="MH_SubTitle_1"/>
            <p:cNvSpPr txBox="1">
              <a:spLocks noChangeArrowheads="1"/>
            </p:cNvSpPr>
            <p:nvPr>
              <p:custDataLst>
                <p:tags r:id="rId8"/>
              </p:custDataLst>
            </p:nvPr>
          </p:nvSpPr>
          <p:spPr bwMode="auto">
            <a:xfrm>
              <a:off x="5364088" y="249610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FF0000"/>
                </a:buClr>
                <a:buNone/>
              </a:pPr>
              <a:r>
                <a:rPr lang="zh-CN" altLang="en-US" sz="1500" dirty="0" smtClean="0">
                  <a:solidFill>
                    <a:srgbClr val="C00000"/>
                  </a:solidFill>
                  <a:sym typeface="+mn-lt"/>
                </a:rPr>
                <a:t>普通黄铜带</a:t>
              </a:r>
              <a:endParaRPr lang="zh-CN" altLang="en-US" sz="1500" dirty="0">
                <a:solidFill>
                  <a:srgbClr val="C00000"/>
                </a:solidFill>
                <a:sym typeface="+mn-lt"/>
              </a:endParaRPr>
            </a:p>
          </p:txBody>
        </p:sp>
      </p:grpSp>
      <p:grpSp>
        <p:nvGrpSpPr>
          <p:cNvPr id="12" name="组合 39"/>
          <p:cNvGrpSpPr/>
          <p:nvPr/>
        </p:nvGrpSpPr>
        <p:grpSpPr>
          <a:xfrm>
            <a:off x="4857752" y="3240222"/>
            <a:ext cx="3384376" cy="831726"/>
            <a:chOff x="5652120" y="3756248"/>
            <a:chExt cx="2592288" cy="831726"/>
          </a:xfrm>
        </p:grpSpPr>
        <p:sp>
          <p:nvSpPr>
            <p:cNvPr id="30" name="MH_Text_1"/>
            <p:cNvSpPr txBox="1">
              <a:spLocks noChangeArrowheads="1"/>
            </p:cNvSpPr>
            <p:nvPr>
              <p:custDataLst>
                <p:tags r:id="rId9"/>
              </p:custDataLst>
            </p:nvPr>
          </p:nvSpPr>
          <p:spPr bwMode="auto">
            <a:xfrm>
              <a:off x="5652120" y="402183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100" dirty="0" smtClean="0">
                  <a:latin typeface="+mn-ea"/>
                </a:rPr>
                <a:t>主要应用汽车连接器、外壳料、</a:t>
              </a:r>
              <a:r>
                <a:rPr lang="en-US" altLang="zh-CN" sz="1100" dirty="0" smtClean="0">
                  <a:latin typeface="+mn-ea"/>
                </a:rPr>
                <a:t>LED、</a:t>
              </a:r>
              <a:r>
                <a:rPr lang="zh-CN" altLang="en-US" sz="1100" dirty="0" smtClean="0">
                  <a:latin typeface="+mn-ea"/>
                </a:rPr>
                <a:t>高精服辅、电缆、高铁电缆、连接器、首饰、厚插件、保险丝等。</a:t>
              </a:r>
              <a:endParaRPr lang="en-US" altLang="zh-CN" sz="1100" dirty="0">
                <a:solidFill>
                  <a:schemeClr val="tx1">
                    <a:lumMod val="65000"/>
                    <a:lumOff val="35000"/>
                  </a:schemeClr>
                </a:solidFill>
                <a:latin typeface="+mn-ea"/>
                <a:cs typeface="+mn-ea"/>
                <a:sym typeface="+mn-lt"/>
              </a:endParaRPr>
            </a:p>
          </p:txBody>
        </p:sp>
        <p:sp>
          <p:nvSpPr>
            <p:cNvPr id="31" name="MH_SubTitle_1"/>
            <p:cNvSpPr txBox="1">
              <a:spLocks noChangeArrowheads="1"/>
            </p:cNvSpPr>
            <p:nvPr>
              <p:custDataLst>
                <p:tags r:id="rId10"/>
              </p:custDataLst>
            </p:nvPr>
          </p:nvSpPr>
          <p:spPr bwMode="auto">
            <a:xfrm>
              <a:off x="5652120" y="375624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500" dirty="0" smtClean="0">
                  <a:solidFill>
                    <a:srgbClr val="C00000"/>
                  </a:solidFill>
                  <a:sym typeface="+mn-lt"/>
                </a:rPr>
                <a:t>高精黄铜带</a:t>
              </a:r>
              <a:endParaRPr lang="zh-CN" altLang="en-US" sz="1500" dirty="0">
                <a:solidFill>
                  <a:srgbClr val="C00000"/>
                </a:solidFill>
                <a:sym typeface="+mn-lt"/>
              </a:endParaRPr>
            </a:p>
          </p:txBody>
        </p:sp>
      </p:grpSp>
      <p:cxnSp>
        <p:nvCxnSpPr>
          <p:cNvPr id="32" name="直接连接符 31"/>
          <p:cNvCxnSpPr/>
          <p:nvPr/>
        </p:nvCxnSpPr>
        <p:spPr>
          <a:xfrm>
            <a:off x="4000496" y="2931790"/>
            <a:ext cx="41044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 descr="0$1S8U$JU5AV$D%QPK4EH%A"/>
          <p:cNvPicPr>
            <a:picLocks noChangeAspect="1" noChangeArrowheads="1"/>
          </p:cNvPicPr>
          <p:nvPr/>
        </p:nvPicPr>
        <p:blipFill>
          <a:blip r:embed="rId11" cstate="print"/>
          <a:srcRect/>
          <a:stretch>
            <a:fillRect/>
          </a:stretch>
        </p:blipFill>
        <p:spPr bwMode="auto">
          <a:xfrm>
            <a:off x="642910" y="1142990"/>
            <a:ext cx="2428892" cy="1571636"/>
          </a:xfrm>
          <a:prstGeom prst="rect">
            <a:avLst/>
          </a:prstGeom>
          <a:noFill/>
          <a:ln w="9525">
            <a:solidFill>
              <a:schemeClr val="accent6"/>
            </a:solidFill>
            <a:miter lim="800000"/>
            <a:headEnd/>
            <a:tailEnd/>
          </a:ln>
        </p:spPr>
      </p:pic>
      <p:sp>
        <p:nvSpPr>
          <p:cNvPr id="48" name="矩形 47"/>
          <p:cNvSpPr/>
          <p:nvPr/>
        </p:nvSpPr>
        <p:spPr>
          <a:xfrm>
            <a:off x="857224" y="731868"/>
            <a:ext cx="6286544" cy="553998"/>
          </a:xfrm>
          <a:prstGeom prst="rect">
            <a:avLst/>
          </a:prstGeom>
        </p:spPr>
        <p:txBody>
          <a:bodyPr wrap="square">
            <a:spAutoFit/>
          </a:bodyPr>
          <a:lstStyle/>
          <a:p>
            <a:r>
              <a:rPr lang="zh-CN" altLang="en-US" sz="1200" dirty="0" smtClean="0">
                <a:solidFill>
                  <a:schemeClr val="accent6"/>
                </a:solidFill>
              </a:rPr>
              <a:t>黄铜板带一般指厚度在</a:t>
            </a:r>
            <a:r>
              <a:rPr lang="en-US" altLang="zh-CN" sz="1200" dirty="0" smtClean="0">
                <a:solidFill>
                  <a:schemeClr val="accent6"/>
                </a:solidFill>
              </a:rPr>
              <a:t>0.06</a:t>
            </a:r>
            <a:r>
              <a:rPr lang="zh-CN" altLang="en-US" sz="1200" dirty="0" smtClean="0">
                <a:solidFill>
                  <a:schemeClr val="accent6"/>
                </a:solidFill>
              </a:rPr>
              <a:t>～</a:t>
            </a:r>
            <a:r>
              <a:rPr lang="en-US" altLang="zh-CN" sz="1200" dirty="0" smtClean="0">
                <a:solidFill>
                  <a:schemeClr val="accent6"/>
                </a:solidFill>
              </a:rPr>
              <a:t>3mm</a:t>
            </a:r>
            <a:r>
              <a:rPr lang="zh-CN" altLang="en-US" sz="1200" dirty="0" smtClean="0">
                <a:solidFill>
                  <a:schemeClr val="accent6"/>
                </a:solidFill>
              </a:rPr>
              <a:t>，铜含量范围在</a:t>
            </a:r>
            <a:r>
              <a:rPr lang="en-US" altLang="zh-CN" sz="1200" dirty="0" smtClean="0">
                <a:solidFill>
                  <a:schemeClr val="accent6"/>
                </a:solidFill>
              </a:rPr>
              <a:t>60%</a:t>
            </a:r>
            <a:r>
              <a:rPr lang="zh-CN" altLang="en-US" sz="1200" dirty="0" smtClean="0">
                <a:solidFill>
                  <a:schemeClr val="accent6"/>
                </a:solidFill>
              </a:rPr>
              <a:t>到</a:t>
            </a:r>
            <a:r>
              <a:rPr lang="en-US" altLang="zh-CN" sz="1200" dirty="0" smtClean="0">
                <a:solidFill>
                  <a:schemeClr val="accent6"/>
                </a:solidFill>
              </a:rPr>
              <a:t>68%</a:t>
            </a:r>
            <a:r>
              <a:rPr lang="zh-CN" altLang="en-US" sz="1200" dirty="0" smtClean="0">
                <a:solidFill>
                  <a:schemeClr val="accent6"/>
                </a:solidFill>
              </a:rPr>
              <a:t>的铜锌合金轧制加工品。</a:t>
            </a:r>
            <a:br>
              <a:rPr lang="zh-CN" altLang="en-US" dirty="0" smtClean="0">
                <a:solidFill>
                  <a:schemeClr val="accent6"/>
                </a:solidFill>
              </a:rPr>
            </a:br>
            <a:endParaRPr lang="zh-CN" altLang="en-US" dirty="0">
              <a:solidFill>
                <a:schemeClr val="accent6"/>
              </a:solidFill>
            </a:endParaRPr>
          </a:p>
        </p:txBody>
      </p:sp>
      <p:pic>
        <p:nvPicPr>
          <p:cNvPr id="13" name="Picture 2" descr="d:\我的文档\desktop\1113.jpg"/>
          <p:cNvPicPr>
            <a:picLocks noChangeAspect="1" noChangeArrowheads="1"/>
          </p:cNvPicPr>
          <p:nvPr/>
        </p:nvPicPr>
        <p:blipFill>
          <a:blip r:embed="rId12"/>
          <a:srcRect/>
          <a:stretch>
            <a:fillRect/>
          </a:stretch>
        </p:blipFill>
        <p:spPr bwMode="auto">
          <a:xfrm>
            <a:off x="642910" y="2857502"/>
            <a:ext cx="2428892" cy="1785950"/>
          </a:xfrm>
          <a:prstGeom prst="rect">
            <a:avLst/>
          </a:prstGeom>
          <a:solidFill>
            <a:schemeClr val="tx1">
              <a:lumMod val="95000"/>
              <a:lumOff val="5000"/>
            </a:schemeClr>
          </a:solidFill>
          <a:ln>
            <a:solidFill>
              <a:schemeClr val="accent6"/>
            </a:solidFill>
          </a:ln>
        </p:spPr>
      </p:pic>
      <p:sp>
        <p:nvSpPr>
          <p:cNvPr id="34" name="TextBox 33"/>
          <p:cNvSpPr txBox="1"/>
          <p:nvPr/>
        </p:nvSpPr>
        <p:spPr>
          <a:xfrm>
            <a:off x="928662" y="214296"/>
            <a:ext cx="2928958" cy="338554"/>
          </a:xfrm>
          <a:prstGeom prst="rect">
            <a:avLst/>
          </a:prstGeom>
          <a:noFill/>
        </p:spPr>
        <p:txBody>
          <a:bodyPr wrap="square" rtlCol="0">
            <a:spAutoFit/>
          </a:bodyPr>
          <a:lstStyle/>
          <a:p>
            <a:r>
              <a:rPr lang="zh-CN" altLang="en-US" sz="1600" b="1" dirty="0" smtClean="0"/>
              <a:t>产品介绍</a:t>
            </a:r>
            <a:endParaRPr lang="zh-CN" altLang="en-US" sz="1600" b="1" dirty="0"/>
          </a:p>
        </p:txBody>
      </p:sp>
      <p:sp>
        <p:nvSpPr>
          <p:cNvPr id="41" name="矩形 4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燕尾形 3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36" name="矩形 35"/>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500298" y="2928940"/>
            <a:ext cx="1944216" cy="1296144"/>
          </a:xfrm>
          <a:prstGeom prst="rect">
            <a:avLst/>
          </a:prstGeom>
          <a:noFill/>
          <a:ln w="9525">
            <a:noFill/>
            <a:miter lim="800000"/>
            <a:headEnd/>
            <a:tailEnd/>
          </a:ln>
        </p:spPr>
      </p:pic>
      <p:sp>
        <p:nvSpPr>
          <p:cNvPr id="28" name="TextBox 27"/>
          <p:cNvSpPr txBox="1"/>
          <p:nvPr/>
        </p:nvSpPr>
        <p:spPr>
          <a:xfrm>
            <a:off x="2917526" y="4286262"/>
            <a:ext cx="1440160" cy="369332"/>
          </a:xfrm>
          <a:prstGeom prst="rect">
            <a:avLst/>
          </a:prstGeom>
          <a:noFill/>
        </p:spPr>
        <p:txBody>
          <a:bodyPr wrap="square" rtlCol="0">
            <a:spAutoFit/>
          </a:bodyPr>
          <a:lstStyle/>
          <a:p>
            <a:r>
              <a:rPr lang="zh-CN" altLang="en-US" dirty="0" smtClean="0"/>
              <a:t>连接器</a:t>
            </a:r>
            <a:endParaRPr lang="zh-CN" altLang="en-US" dirty="0"/>
          </a:p>
        </p:txBody>
      </p:sp>
      <p:pic>
        <p:nvPicPr>
          <p:cNvPr id="4099" name="Picture 3"/>
          <p:cNvPicPr>
            <a:picLocks noChangeAspect="1" noChangeArrowheads="1"/>
          </p:cNvPicPr>
          <p:nvPr/>
        </p:nvPicPr>
        <p:blipFill>
          <a:blip r:embed="rId2" cstate="print"/>
          <a:srcRect/>
          <a:stretch>
            <a:fillRect/>
          </a:stretch>
        </p:blipFill>
        <p:spPr bwMode="auto">
          <a:xfrm>
            <a:off x="4841792" y="2990688"/>
            <a:ext cx="2016224" cy="1224136"/>
          </a:xfrm>
          <a:prstGeom prst="rect">
            <a:avLst/>
          </a:prstGeom>
          <a:noFill/>
          <a:ln w="9525">
            <a:noFill/>
            <a:miter lim="800000"/>
            <a:headEnd/>
            <a:tailEnd/>
          </a:ln>
        </p:spPr>
      </p:pic>
      <p:sp>
        <p:nvSpPr>
          <p:cNvPr id="31" name="TextBox 30"/>
          <p:cNvSpPr txBox="1"/>
          <p:nvPr/>
        </p:nvSpPr>
        <p:spPr>
          <a:xfrm>
            <a:off x="5060666" y="4286262"/>
            <a:ext cx="1440160" cy="369332"/>
          </a:xfrm>
          <a:prstGeom prst="rect">
            <a:avLst/>
          </a:prstGeom>
          <a:noFill/>
        </p:spPr>
        <p:txBody>
          <a:bodyPr wrap="square" rtlCol="0">
            <a:spAutoFit/>
          </a:bodyPr>
          <a:lstStyle/>
          <a:p>
            <a:pPr algn="ctr"/>
            <a:r>
              <a:rPr lang="zh-CN" altLang="en-US" dirty="0" smtClean="0"/>
              <a:t>外壳料系列</a:t>
            </a:r>
            <a:endParaRPr lang="zh-CN" altLang="en-US" dirty="0"/>
          </a:p>
        </p:txBody>
      </p:sp>
      <p:pic>
        <p:nvPicPr>
          <p:cNvPr id="32" name="Picture 8"/>
          <p:cNvPicPr>
            <a:picLocks noChangeAspect="1" noChangeArrowheads="1"/>
          </p:cNvPicPr>
          <p:nvPr/>
        </p:nvPicPr>
        <p:blipFill>
          <a:blip r:embed="rId3" cstate="print"/>
          <a:srcRect/>
          <a:stretch>
            <a:fillRect/>
          </a:stretch>
        </p:blipFill>
        <p:spPr bwMode="auto">
          <a:xfrm>
            <a:off x="4788024" y="1059582"/>
            <a:ext cx="2072001" cy="1224136"/>
          </a:xfrm>
          <a:prstGeom prst="rect">
            <a:avLst/>
          </a:prstGeom>
          <a:noFill/>
          <a:ln w="9525">
            <a:noFill/>
            <a:miter lim="800000"/>
            <a:headEnd/>
            <a:tailEnd/>
          </a:ln>
        </p:spPr>
      </p:pic>
      <p:sp>
        <p:nvSpPr>
          <p:cNvPr id="33" name="TextBox 32"/>
          <p:cNvSpPr txBox="1"/>
          <p:nvPr/>
        </p:nvSpPr>
        <p:spPr>
          <a:xfrm>
            <a:off x="5076056" y="2427734"/>
            <a:ext cx="1440160" cy="369332"/>
          </a:xfrm>
          <a:prstGeom prst="rect">
            <a:avLst/>
          </a:prstGeom>
          <a:noFill/>
        </p:spPr>
        <p:txBody>
          <a:bodyPr wrap="square" rtlCol="0">
            <a:spAutoFit/>
          </a:bodyPr>
          <a:lstStyle/>
          <a:p>
            <a:pPr algn="ctr"/>
            <a:r>
              <a:rPr lang="en-US" altLang="zh-CN" dirty="0" smtClean="0"/>
              <a:t>LED</a:t>
            </a:r>
            <a:r>
              <a:rPr lang="zh-CN" altLang="en-US" dirty="0" smtClean="0"/>
              <a:t>系列</a:t>
            </a:r>
            <a:endParaRPr lang="zh-CN" altLang="en-US" dirty="0"/>
          </a:p>
        </p:txBody>
      </p:sp>
      <p:pic>
        <p:nvPicPr>
          <p:cNvPr id="4101" name="Picture 5"/>
          <p:cNvPicPr>
            <a:picLocks noChangeAspect="1" noChangeArrowheads="1"/>
          </p:cNvPicPr>
          <p:nvPr/>
        </p:nvPicPr>
        <p:blipFill>
          <a:blip r:embed="rId4" cstate="print"/>
          <a:srcRect/>
          <a:stretch>
            <a:fillRect/>
          </a:stretch>
        </p:blipFill>
        <p:spPr bwMode="auto">
          <a:xfrm>
            <a:off x="7020272" y="1059582"/>
            <a:ext cx="1944216" cy="1224136"/>
          </a:xfrm>
          <a:prstGeom prst="rect">
            <a:avLst/>
          </a:prstGeom>
          <a:noFill/>
          <a:ln w="9525">
            <a:noFill/>
            <a:miter lim="800000"/>
            <a:headEnd/>
            <a:tailEnd/>
          </a:ln>
        </p:spPr>
      </p:pic>
      <p:sp>
        <p:nvSpPr>
          <p:cNvPr id="35" name="TextBox 34"/>
          <p:cNvSpPr txBox="1"/>
          <p:nvPr/>
        </p:nvSpPr>
        <p:spPr>
          <a:xfrm>
            <a:off x="7236296" y="2427734"/>
            <a:ext cx="1440160" cy="369332"/>
          </a:xfrm>
          <a:prstGeom prst="rect">
            <a:avLst/>
          </a:prstGeom>
          <a:noFill/>
        </p:spPr>
        <p:txBody>
          <a:bodyPr wrap="square" rtlCol="0">
            <a:spAutoFit/>
          </a:bodyPr>
          <a:lstStyle/>
          <a:p>
            <a:pPr algn="ctr"/>
            <a:r>
              <a:rPr lang="zh-CN" altLang="en-US" dirty="0" smtClean="0"/>
              <a:t>保险丝系列</a:t>
            </a:r>
            <a:endParaRPr lang="zh-CN" altLang="en-US" dirty="0"/>
          </a:p>
        </p:txBody>
      </p:sp>
      <p:pic>
        <p:nvPicPr>
          <p:cNvPr id="4102" name="Picture 6"/>
          <p:cNvPicPr>
            <a:picLocks noChangeAspect="1" noChangeArrowheads="1"/>
          </p:cNvPicPr>
          <p:nvPr/>
        </p:nvPicPr>
        <p:blipFill>
          <a:blip r:embed="rId5" cstate="print"/>
          <a:srcRect/>
          <a:stretch>
            <a:fillRect/>
          </a:stretch>
        </p:blipFill>
        <p:spPr bwMode="auto">
          <a:xfrm>
            <a:off x="395536" y="3003798"/>
            <a:ext cx="1944217" cy="1190625"/>
          </a:xfrm>
          <a:prstGeom prst="rect">
            <a:avLst/>
          </a:prstGeom>
          <a:noFill/>
          <a:ln w="9525">
            <a:noFill/>
            <a:miter lim="800000"/>
            <a:headEnd/>
            <a:tailEnd/>
          </a:ln>
        </p:spPr>
      </p:pic>
      <p:sp>
        <p:nvSpPr>
          <p:cNvPr id="37" name="TextBox 36"/>
          <p:cNvSpPr txBox="1"/>
          <p:nvPr/>
        </p:nvSpPr>
        <p:spPr>
          <a:xfrm>
            <a:off x="611560" y="4299942"/>
            <a:ext cx="1440160" cy="369332"/>
          </a:xfrm>
          <a:prstGeom prst="rect">
            <a:avLst/>
          </a:prstGeom>
          <a:noFill/>
        </p:spPr>
        <p:txBody>
          <a:bodyPr wrap="square" rtlCol="0">
            <a:spAutoFit/>
          </a:bodyPr>
          <a:lstStyle/>
          <a:p>
            <a:pPr algn="ctr"/>
            <a:r>
              <a:rPr lang="zh-CN" altLang="en-US" dirty="0" smtClean="0"/>
              <a:t>厚插件</a:t>
            </a:r>
            <a:endParaRPr lang="zh-CN" altLang="en-US" dirty="0"/>
          </a:p>
        </p:txBody>
      </p:sp>
      <p:pic>
        <p:nvPicPr>
          <p:cNvPr id="4103" name="Picture 7"/>
          <p:cNvPicPr>
            <a:picLocks noChangeAspect="1" noChangeArrowheads="1"/>
          </p:cNvPicPr>
          <p:nvPr/>
        </p:nvPicPr>
        <p:blipFill>
          <a:blip r:embed="rId6" cstate="print"/>
          <a:srcRect/>
          <a:stretch>
            <a:fillRect/>
          </a:stretch>
        </p:blipFill>
        <p:spPr bwMode="auto">
          <a:xfrm>
            <a:off x="357158" y="1061862"/>
            <a:ext cx="2160240" cy="1224136"/>
          </a:xfrm>
          <a:prstGeom prst="rect">
            <a:avLst/>
          </a:prstGeom>
          <a:noFill/>
          <a:ln w="9525">
            <a:noFill/>
            <a:miter lim="800000"/>
            <a:headEnd/>
            <a:tailEnd/>
          </a:ln>
        </p:spPr>
      </p:pic>
      <p:sp>
        <p:nvSpPr>
          <p:cNvPr id="40" name="TextBox 39"/>
          <p:cNvSpPr txBox="1"/>
          <p:nvPr/>
        </p:nvSpPr>
        <p:spPr>
          <a:xfrm>
            <a:off x="571472" y="2428874"/>
            <a:ext cx="1440160" cy="369332"/>
          </a:xfrm>
          <a:prstGeom prst="rect">
            <a:avLst/>
          </a:prstGeom>
          <a:noFill/>
        </p:spPr>
        <p:txBody>
          <a:bodyPr wrap="square" rtlCol="0">
            <a:spAutoFit/>
          </a:bodyPr>
          <a:lstStyle/>
          <a:p>
            <a:pPr algn="ctr"/>
            <a:r>
              <a:rPr lang="zh-CN" altLang="en-US" dirty="0" smtClean="0"/>
              <a:t> 高铁电缆</a:t>
            </a:r>
            <a:endParaRPr lang="zh-CN" altLang="en-US" dirty="0"/>
          </a:p>
        </p:txBody>
      </p:sp>
      <p:pic>
        <p:nvPicPr>
          <p:cNvPr id="4104" name="Picture 8"/>
          <p:cNvPicPr>
            <a:picLocks noChangeAspect="1" noChangeArrowheads="1"/>
          </p:cNvPicPr>
          <p:nvPr/>
        </p:nvPicPr>
        <p:blipFill>
          <a:blip r:embed="rId7" cstate="print"/>
          <a:srcRect/>
          <a:stretch>
            <a:fillRect/>
          </a:stretch>
        </p:blipFill>
        <p:spPr bwMode="auto">
          <a:xfrm>
            <a:off x="2643174" y="1071552"/>
            <a:ext cx="2016224" cy="1224136"/>
          </a:xfrm>
          <a:prstGeom prst="rect">
            <a:avLst/>
          </a:prstGeom>
          <a:noFill/>
          <a:ln w="9525">
            <a:noFill/>
            <a:miter lim="800000"/>
            <a:headEnd/>
            <a:tailEnd/>
          </a:ln>
        </p:spPr>
      </p:pic>
      <p:sp>
        <p:nvSpPr>
          <p:cNvPr id="42" name="TextBox 41"/>
          <p:cNvSpPr txBox="1"/>
          <p:nvPr/>
        </p:nvSpPr>
        <p:spPr>
          <a:xfrm>
            <a:off x="3000364" y="2428874"/>
            <a:ext cx="1440160" cy="369332"/>
          </a:xfrm>
          <a:prstGeom prst="rect">
            <a:avLst/>
          </a:prstGeom>
          <a:noFill/>
        </p:spPr>
        <p:txBody>
          <a:bodyPr wrap="square" rtlCol="0">
            <a:spAutoFit/>
          </a:bodyPr>
          <a:lstStyle/>
          <a:p>
            <a:pPr algn="ctr"/>
            <a:r>
              <a:rPr lang="zh-CN" altLang="en-US" dirty="0" smtClean="0"/>
              <a:t>电缆</a:t>
            </a:r>
            <a:endParaRPr lang="zh-CN" altLang="en-US" dirty="0"/>
          </a:p>
        </p:txBody>
      </p:sp>
      <p:pic>
        <p:nvPicPr>
          <p:cNvPr id="4105" name="Picture 9"/>
          <p:cNvPicPr>
            <a:picLocks noChangeAspect="1" noChangeArrowheads="1"/>
          </p:cNvPicPr>
          <p:nvPr/>
        </p:nvPicPr>
        <p:blipFill>
          <a:blip r:embed="rId8" cstate="print"/>
          <a:srcRect/>
          <a:stretch>
            <a:fillRect/>
          </a:stretch>
        </p:blipFill>
        <p:spPr bwMode="auto">
          <a:xfrm>
            <a:off x="7020273" y="3003798"/>
            <a:ext cx="1944216" cy="1224136"/>
          </a:xfrm>
          <a:prstGeom prst="rect">
            <a:avLst/>
          </a:prstGeom>
          <a:noFill/>
          <a:ln w="9525">
            <a:noFill/>
            <a:miter lim="800000"/>
            <a:headEnd/>
            <a:tailEnd/>
          </a:ln>
        </p:spPr>
      </p:pic>
      <p:sp>
        <p:nvSpPr>
          <p:cNvPr id="44" name="TextBox 43"/>
          <p:cNvSpPr txBox="1"/>
          <p:nvPr/>
        </p:nvSpPr>
        <p:spPr>
          <a:xfrm>
            <a:off x="7236296" y="4299942"/>
            <a:ext cx="1440160" cy="369332"/>
          </a:xfrm>
          <a:prstGeom prst="rect">
            <a:avLst/>
          </a:prstGeom>
          <a:noFill/>
        </p:spPr>
        <p:txBody>
          <a:bodyPr wrap="square" rtlCol="0">
            <a:spAutoFit/>
          </a:bodyPr>
          <a:lstStyle/>
          <a:p>
            <a:pPr algn="ctr"/>
            <a:r>
              <a:rPr lang="zh-CN" altLang="en-US" dirty="0" smtClean="0"/>
              <a:t>首饰</a:t>
            </a:r>
            <a:endParaRPr lang="zh-CN" altLang="en-US" dirty="0"/>
          </a:p>
        </p:txBody>
      </p:sp>
      <p:sp>
        <p:nvSpPr>
          <p:cNvPr id="39" name="TextBox 38"/>
          <p:cNvSpPr txBox="1"/>
          <p:nvPr/>
        </p:nvSpPr>
        <p:spPr>
          <a:xfrm>
            <a:off x="928662" y="214296"/>
            <a:ext cx="2928958" cy="338554"/>
          </a:xfrm>
          <a:prstGeom prst="rect">
            <a:avLst/>
          </a:prstGeom>
          <a:noFill/>
        </p:spPr>
        <p:txBody>
          <a:bodyPr wrap="square" rtlCol="0">
            <a:spAutoFit/>
          </a:bodyPr>
          <a:lstStyle/>
          <a:p>
            <a:r>
              <a:rPr lang="zh-CN" altLang="en-US" sz="1600" b="1" dirty="0" smtClean="0"/>
              <a:t>产品应用领域介绍</a:t>
            </a:r>
            <a:endParaRPr lang="zh-CN" altLang="en-US" sz="1600" b="1" dirty="0"/>
          </a:p>
        </p:txBody>
      </p:sp>
      <p:sp>
        <p:nvSpPr>
          <p:cNvPr id="27" name="矩形 26"/>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燕尾形 25"/>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00034" y="785800"/>
            <a:ext cx="2357454" cy="369332"/>
          </a:xfrm>
          <a:prstGeom prst="rect">
            <a:avLst/>
          </a:prstGeom>
          <a:noFill/>
        </p:spPr>
        <p:txBody>
          <a:bodyPr wrap="square" rtlCol="0">
            <a:spAutoFit/>
          </a:bodyPr>
          <a:lstStyle/>
          <a:p>
            <a:r>
              <a:rPr lang="zh-CN" altLang="en-US" dirty="0" smtClean="0"/>
              <a:t>发展现状</a:t>
            </a:r>
            <a:endParaRPr lang="zh-CN" altLang="en-US" dirty="0"/>
          </a:p>
        </p:txBody>
      </p:sp>
      <p:sp>
        <p:nvSpPr>
          <p:cNvPr id="18" name="矩形 17"/>
          <p:cNvSpPr/>
          <p:nvPr/>
        </p:nvSpPr>
        <p:spPr>
          <a:xfrm>
            <a:off x="500034" y="1643056"/>
            <a:ext cx="3643338" cy="261610"/>
          </a:xfrm>
          <a:prstGeom prst="rect">
            <a:avLst/>
          </a:prstGeom>
        </p:spPr>
        <p:txBody>
          <a:bodyPr wrap="square">
            <a:spAutoFit/>
          </a:bodyPr>
          <a:lstStyle/>
          <a:p>
            <a:r>
              <a:rPr lang="zh-CN" altLang="en-US" sz="1100" dirty="0" smtClean="0">
                <a:latin typeface="+mn-ea"/>
              </a:rPr>
              <a:t>我国铜材产品需求量持续保持增长</a:t>
            </a:r>
            <a:endParaRPr lang="zh-CN" altLang="en-US" sz="1100" dirty="0">
              <a:latin typeface="+mn-ea"/>
            </a:endParaRPr>
          </a:p>
        </p:txBody>
      </p:sp>
      <p:sp>
        <p:nvSpPr>
          <p:cNvPr id="19" name="矩形 18"/>
          <p:cNvSpPr/>
          <p:nvPr/>
        </p:nvSpPr>
        <p:spPr>
          <a:xfrm>
            <a:off x="500034" y="3071816"/>
            <a:ext cx="2571768" cy="784830"/>
          </a:xfrm>
          <a:prstGeom prst="rect">
            <a:avLst/>
          </a:prstGeom>
        </p:spPr>
        <p:txBody>
          <a:bodyPr wrap="square">
            <a:spAutoFit/>
          </a:bodyPr>
          <a:lstStyle/>
          <a:p>
            <a:r>
              <a:rPr lang="zh-CN" altLang="en-US" sz="1200" dirty="0" smtClean="0">
                <a:latin typeface="华文宋体" panose="02010600040101010101" pitchFamily="2" charset="-122"/>
                <a:ea typeface="华文宋体" panose="02010600040101010101" pitchFamily="2" charset="-122"/>
              </a:rPr>
              <a:t>         </a:t>
            </a:r>
            <a:r>
              <a:rPr lang="zh-CN" altLang="en-US" sz="1100" dirty="0" smtClean="0">
                <a:latin typeface="+mn-ea"/>
              </a:rPr>
              <a:t>新兴产业开辟了新的铜需求市场，同时广东市场是全国最大的铜带消费市场、旧铜金属市场的回收、集散中心，产品销售、原料供应得天独厚。</a:t>
            </a:r>
            <a:endParaRPr lang="zh-CN" altLang="en-US" sz="1200" dirty="0">
              <a:latin typeface="+mn-ea"/>
            </a:endParaRPr>
          </a:p>
        </p:txBody>
      </p:sp>
      <p:sp>
        <p:nvSpPr>
          <p:cNvPr id="21" name="TextBox 20"/>
          <p:cNvSpPr txBox="1"/>
          <p:nvPr/>
        </p:nvSpPr>
        <p:spPr>
          <a:xfrm>
            <a:off x="571472" y="2773922"/>
            <a:ext cx="2357454" cy="369332"/>
          </a:xfrm>
          <a:prstGeom prst="rect">
            <a:avLst/>
          </a:prstGeom>
          <a:noFill/>
        </p:spPr>
        <p:txBody>
          <a:bodyPr wrap="square" rtlCol="0">
            <a:spAutoFit/>
          </a:bodyPr>
          <a:lstStyle/>
          <a:p>
            <a:r>
              <a:rPr lang="zh-CN" altLang="en-US" dirty="0" smtClean="0"/>
              <a:t>发展潜力</a:t>
            </a:r>
            <a:endParaRPr lang="zh-CN" altLang="en-US" dirty="0"/>
          </a:p>
        </p:txBody>
      </p:sp>
      <p:sp>
        <p:nvSpPr>
          <p:cNvPr id="22" name="椭圆 21"/>
          <p:cNvSpPr/>
          <p:nvPr/>
        </p:nvSpPr>
        <p:spPr>
          <a:xfrm>
            <a:off x="428596" y="857238"/>
            <a:ext cx="106513" cy="18703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23" name="椭圆 22"/>
          <p:cNvSpPr/>
          <p:nvPr/>
        </p:nvSpPr>
        <p:spPr>
          <a:xfrm>
            <a:off x="500034" y="2857502"/>
            <a:ext cx="106513" cy="18703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pic>
        <p:nvPicPr>
          <p:cNvPr id="25" name="Picture 5" descr="111"/>
          <p:cNvPicPr>
            <a:picLocks noChangeAspect="1" noChangeArrowheads="1"/>
          </p:cNvPicPr>
          <p:nvPr/>
        </p:nvPicPr>
        <p:blipFill>
          <a:blip r:embed="rId1" cstate="print"/>
          <a:srcRect/>
          <a:stretch>
            <a:fillRect/>
          </a:stretch>
        </p:blipFill>
        <p:spPr bwMode="auto">
          <a:xfrm>
            <a:off x="3357554" y="1000114"/>
            <a:ext cx="1357322" cy="785800"/>
          </a:xfrm>
          <a:prstGeom prst="rect">
            <a:avLst/>
          </a:prstGeom>
          <a:noFill/>
          <a:ln w="9525">
            <a:noFill/>
            <a:miter lim="800000"/>
            <a:headEnd/>
            <a:tailEnd/>
          </a:ln>
        </p:spPr>
      </p:pic>
      <p:pic>
        <p:nvPicPr>
          <p:cNvPr id="26" name="Picture 1"/>
          <p:cNvPicPr>
            <a:picLocks noChangeAspect="1" noChangeArrowheads="1"/>
          </p:cNvPicPr>
          <p:nvPr/>
        </p:nvPicPr>
        <p:blipFill>
          <a:blip r:embed="rId2"/>
          <a:srcRect/>
          <a:stretch>
            <a:fillRect/>
          </a:stretch>
        </p:blipFill>
        <p:spPr bwMode="auto">
          <a:xfrm>
            <a:off x="3357554" y="1857370"/>
            <a:ext cx="1357322" cy="785818"/>
          </a:xfrm>
          <a:prstGeom prst="rect">
            <a:avLst/>
          </a:prstGeom>
          <a:noFill/>
          <a:ln w="9525">
            <a:noFill/>
            <a:miter lim="800000"/>
            <a:headEnd/>
            <a:tailEnd/>
          </a:ln>
          <a:effectLst/>
        </p:spPr>
      </p:pic>
      <p:sp>
        <p:nvSpPr>
          <p:cNvPr id="27" name="矩形 26"/>
          <p:cNvSpPr/>
          <p:nvPr/>
        </p:nvSpPr>
        <p:spPr>
          <a:xfrm>
            <a:off x="4857752" y="1142990"/>
            <a:ext cx="3286148" cy="430887"/>
          </a:xfrm>
          <a:prstGeom prst="rect">
            <a:avLst/>
          </a:prstGeom>
        </p:spPr>
        <p:txBody>
          <a:bodyPr wrap="square">
            <a:spAutoFit/>
          </a:bodyPr>
          <a:lstStyle/>
          <a:p>
            <a:r>
              <a:rPr lang="zh-CN" altLang="en-US" sz="1100" dirty="0" smtClean="0">
                <a:latin typeface="+mn-ea"/>
              </a:rPr>
              <a:t>据中国有色金属加工工业协会统计，</a:t>
            </a:r>
            <a:r>
              <a:rPr lang="en-US" altLang="zh-CN" sz="1100" dirty="0" smtClean="0">
                <a:latin typeface="+mn-ea"/>
              </a:rPr>
              <a:t>2019</a:t>
            </a:r>
            <a:r>
              <a:rPr lang="zh-CN" altLang="en-US" sz="1100" dirty="0" smtClean="0">
                <a:latin typeface="+mn-ea"/>
              </a:rPr>
              <a:t>年国内铜带材产销量约</a:t>
            </a:r>
            <a:r>
              <a:rPr lang="en-US" altLang="zh-CN" sz="1100" dirty="0" smtClean="0">
                <a:solidFill>
                  <a:srgbClr val="FF0000"/>
                </a:solidFill>
                <a:latin typeface="+mn-ea"/>
              </a:rPr>
              <a:t>187</a:t>
            </a:r>
            <a:r>
              <a:rPr lang="zh-CN" altLang="en-US" sz="1100" dirty="0" smtClean="0">
                <a:solidFill>
                  <a:srgbClr val="FF0000"/>
                </a:solidFill>
                <a:latin typeface="+mn-ea"/>
              </a:rPr>
              <a:t>万吨</a:t>
            </a:r>
            <a:r>
              <a:rPr lang="zh-CN" altLang="en-US" sz="1100" dirty="0" smtClean="0">
                <a:latin typeface="+mn-ea"/>
              </a:rPr>
              <a:t>，同比增长</a:t>
            </a:r>
            <a:r>
              <a:rPr lang="en-US" altLang="zh-CN" sz="1100" dirty="0" smtClean="0">
                <a:latin typeface="+mn-ea"/>
              </a:rPr>
              <a:t>1.1%</a:t>
            </a:r>
            <a:r>
              <a:rPr lang="zh-CN" altLang="en-US" sz="1100" dirty="0" smtClean="0">
                <a:latin typeface="+mn-ea"/>
              </a:rPr>
              <a:t>。</a:t>
            </a:r>
            <a:endParaRPr lang="zh-CN" altLang="en-US" sz="1100" dirty="0">
              <a:latin typeface="+mn-ea"/>
            </a:endParaRPr>
          </a:p>
        </p:txBody>
      </p:sp>
      <p:sp>
        <p:nvSpPr>
          <p:cNvPr id="28" name="矩形 27"/>
          <p:cNvSpPr/>
          <p:nvPr/>
        </p:nvSpPr>
        <p:spPr>
          <a:xfrm>
            <a:off x="4857752" y="2071684"/>
            <a:ext cx="3643338" cy="261610"/>
          </a:xfrm>
          <a:prstGeom prst="rect">
            <a:avLst/>
          </a:prstGeom>
        </p:spPr>
        <p:txBody>
          <a:bodyPr wrap="square">
            <a:spAutoFit/>
          </a:bodyPr>
          <a:lstStyle/>
          <a:p>
            <a:r>
              <a:rPr lang="zh-CN" altLang="en-US" sz="1100" dirty="0" smtClean="0">
                <a:latin typeface="+mn-ea"/>
              </a:rPr>
              <a:t>广东省黄铜带消费约为</a:t>
            </a:r>
            <a:r>
              <a:rPr lang="en-US" altLang="zh-CN" sz="1100" dirty="0" smtClean="0">
                <a:solidFill>
                  <a:srgbClr val="FF0000"/>
                </a:solidFill>
                <a:latin typeface="+mn-ea"/>
              </a:rPr>
              <a:t>40-50</a:t>
            </a:r>
            <a:r>
              <a:rPr lang="zh-CN" altLang="en-US" sz="1100" dirty="0" smtClean="0">
                <a:solidFill>
                  <a:srgbClr val="FF0000"/>
                </a:solidFill>
                <a:latin typeface="+mn-ea"/>
              </a:rPr>
              <a:t>万吨</a:t>
            </a:r>
            <a:r>
              <a:rPr lang="zh-CN" altLang="en-US" sz="1100" dirty="0" smtClean="0">
                <a:latin typeface="+mn-ea"/>
              </a:rPr>
              <a:t>，位居国内第一</a:t>
            </a:r>
            <a:r>
              <a:rPr lang="zh-CN" altLang="en-US" sz="1100" dirty="0" smtClean="0">
                <a:latin typeface="华文宋体" panose="02010600040101010101" pitchFamily="2" charset="-122"/>
                <a:ea typeface="华文宋体" panose="02010600040101010101" pitchFamily="2" charset="-122"/>
              </a:rPr>
              <a:t>。</a:t>
            </a:r>
            <a:endParaRPr lang="zh-CN" altLang="en-US" sz="1100" dirty="0">
              <a:latin typeface="华文宋体" panose="02010600040101010101" pitchFamily="2" charset="-122"/>
              <a:ea typeface="华文宋体" panose="02010600040101010101" pitchFamily="2" charset="-122"/>
            </a:endParaRPr>
          </a:p>
        </p:txBody>
      </p:sp>
      <p:sp>
        <p:nvSpPr>
          <p:cNvPr id="29" name="左大括号 28"/>
          <p:cNvSpPr/>
          <p:nvPr/>
        </p:nvSpPr>
        <p:spPr>
          <a:xfrm>
            <a:off x="3000364" y="1285866"/>
            <a:ext cx="285752" cy="1000132"/>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 name="Picture 36" descr="https://timgsa.baidu.com/timg?image&amp;quality=80&amp;size=b9999_10000&amp;sec=1560591378263&amp;di=7561c110a60f454e792d3d2cdb08b687&amp;imgtype=0&amp;src=http%3A%2F%2Fimg1.cache.netease.com%2Fcatchpic%2F2%2F21%2F21DBB98FEED6B31AE13237CA539B355A.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57554" y="3143254"/>
            <a:ext cx="1428760" cy="6429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9" descr="C:\Users\Administrator\Desktop\timg (8).jp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3357554" y="4000510"/>
            <a:ext cx="1428760" cy="7143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矩形 31"/>
          <p:cNvSpPr/>
          <p:nvPr/>
        </p:nvSpPr>
        <p:spPr>
          <a:xfrm>
            <a:off x="4929190" y="3071816"/>
            <a:ext cx="3643338" cy="784830"/>
          </a:xfrm>
          <a:prstGeom prst="rect">
            <a:avLst/>
          </a:prstGeom>
        </p:spPr>
        <p:txBody>
          <a:bodyPr wrap="square">
            <a:spAutoFit/>
          </a:bodyPr>
          <a:lstStyle/>
          <a:p>
            <a:r>
              <a:rPr lang="zh-CN" altLang="en-US" sz="1200" b="1" dirty="0" smtClean="0">
                <a:latin typeface="+mn-ea"/>
              </a:rPr>
              <a:t>新能源汽车及充电桩产业：</a:t>
            </a:r>
            <a:endParaRPr lang="en-US" altLang="zh-CN" sz="1200" b="1" dirty="0" smtClean="0">
              <a:latin typeface="+mn-ea"/>
            </a:endParaRPr>
          </a:p>
          <a:p>
            <a:r>
              <a:rPr lang="zh-CN" altLang="en-US" sz="1100" dirty="0" smtClean="0">
                <a:latin typeface="+mn-ea"/>
              </a:rPr>
              <a:t>新能源汽车平均用铜量约每辆</a:t>
            </a:r>
            <a:r>
              <a:rPr lang="en-US" altLang="zh-CN" sz="1100" dirty="0" smtClean="0">
                <a:solidFill>
                  <a:srgbClr val="FF0000"/>
                </a:solidFill>
                <a:latin typeface="+mn-ea"/>
              </a:rPr>
              <a:t>70</a:t>
            </a:r>
            <a:r>
              <a:rPr lang="zh-CN" altLang="en-US" sz="1100" dirty="0" smtClean="0">
                <a:solidFill>
                  <a:srgbClr val="FF0000"/>
                </a:solidFill>
                <a:latin typeface="+mn-ea"/>
              </a:rPr>
              <a:t>公斤</a:t>
            </a:r>
            <a:r>
              <a:rPr lang="zh-CN" altLang="en-US" sz="1100" dirty="0" smtClean="0">
                <a:latin typeface="+mn-ea"/>
              </a:rPr>
              <a:t>，约传统燃油</a:t>
            </a:r>
            <a:endParaRPr lang="en-US" altLang="zh-CN" sz="1100" dirty="0" smtClean="0">
              <a:latin typeface="+mn-ea"/>
            </a:endParaRPr>
          </a:p>
          <a:p>
            <a:r>
              <a:rPr lang="zh-CN" altLang="en-US" sz="1100" dirty="0" smtClean="0">
                <a:latin typeface="+mn-ea"/>
              </a:rPr>
              <a:t>汽车的</a:t>
            </a:r>
            <a:r>
              <a:rPr lang="en-US" altLang="zh-CN" sz="1100" dirty="0" smtClean="0">
                <a:solidFill>
                  <a:srgbClr val="FF0000"/>
                </a:solidFill>
                <a:latin typeface="+mn-ea"/>
              </a:rPr>
              <a:t>2-3</a:t>
            </a:r>
            <a:r>
              <a:rPr lang="zh-CN" altLang="en-US" sz="1100" dirty="0" smtClean="0">
                <a:solidFill>
                  <a:srgbClr val="FF0000"/>
                </a:solidFill>
                <a:latin typeface="+mn-ea"/>
              </a:rPr>
              <a:t>倍</a:t>
            </a:r>
            <a:r>
              <a:rPr lang="zh-CN" altLang="en-US" sz="1100" dirty="0" smtClean="0">
                <a:latin typeface="+mn-ea"/>
              </a:rPr>
              <a:t>。</a:t>
            </a:r>
            <a:r>
              <a:rPr lang="en-US" altLang="zh-CN" sz="1100" dirty="0" smtClean="0">
                <a:latin typeface="+mn-ea"/>
              </a:rPr>
              <a:t>2020-2030</a:t>
            </a:r>
            <a:r>
              <a:rPr lang="zh-CN" altLang="en-US" sz="1100" dirty="0" smtClean="0">
                <a:latin typeface="+mn-ea"/>
              </a:rPr>
              <a:t>年间将产生</a:t>
            </a:r>
            <a:r>
              <a:rPr lang="en-US" altLang="zh-CN" sz="1100" dirty="0" smtClean="0">
                <a:solidFill>
                  <a:srgbClr val="FF0000"/>
                </a:solidFill>
                <a:latin typeface="+mn-ea"/>
              </a:rPr>
              <a:t>60</a:t>
            </a:r>
            <a:r>
              <a:rPr lang="zh-CN" altLang="en-US" sz="1100" dirty="0" smtClean="0">
                <a:solidFill>
                  <a:srgbClr val="FF0000"/>
                </a:solidFill>
                <a:latin typeface="+mn-ea"/>
              </a:rPr>
              <a:t>万吨</a:t>
            </a:r>
            <a:r>
              <a:rPr lang="zh-CN" altLang="en-US" sz="1100" dirty="0" smtClean="0">
                <a:latin typeface="+mn-ea"/>
              </a:rPr>
              <a:t>以上</a:t>
            </a:r>
            <a:endParaRPr lang="en-US" altLang="zh-CN" sz="1100" dirty="0" smtClean="0">
              <a:latin typeface="+mn-ea"/>
            </a:endParaRPr>
          </a:p>
          <a:p>
            <a:r>
              <a:rPr lang="zh-CN" altLang="en-US" sz="1100" dirty="0" smtClean="0">
                <a:latin typeface="+mn-ea"/>
              </a:rPr>
              <a:t>铜需求。</a:t>
            </a:r>
            <a:endParaRPr lang="zh-CN" altLang="en-US" sz="1100" dirty="0">
              <a:latin typeface="+mn-ea"/>
            </a:endParaRPr>
          </a:p>
        </p:txBody>
      </p:sp>
      <p:sp>
        <p:nvSpPr>
          <p:cNvPr id="33" name="矩形 32"/>
          <p:cNvSpPr/>
          <p:nvPr/>
        </p:nvSpPr>
        <p:spPr>
          <a:xfrm>
            <a:off x="5000628" y="3929072"/>
            <a:ext cx="3643338" cy="784830"/>
          </a:xfrm>
          <a:prstGeom prst="rect">
            <a:avLst/>
          </a:prstGeom>
        </p:spPr>
        <p:txBody>
          <a:bodyPr wrap="square">
            <a:spAutoFit/>
          </a:bodyPr>
          <a:lstStyle/>
          <a:p>
            <a:r>
              <a:rPr lang="zh-CN" altLang="en-US" sz="1200" b="1" dirty="0" smtClean="0">
                <a:latin typeface="+mn-ea"/>
              </a:rPr>
              <a:t>风力太阳能等新能源产业：</a:t>
            </a:r>
            <a:endParaRPr lang="en-US" altLang="zh-CN" sz="1200" b="1" dirty="0" smtClean="0">
              <a:latin typeface="+mn-ea"/>
            </a:endParaRPr>
          </a:p>
          <a:p>
            <a:r>
              <a:rPr lang="zh-CN" altLang="en-US" sz="1100" dirty="0" smtClean="0">
                <a:latin typeface="+mn-ea"/>
              </a:rPr>
              <a:t>新能源系统中的平均用铜量超过传统能源系统平均</a:t>
            </a:r>
            <a:endParaRPr lang="en-US" altLang="zh-CN" sz="1100" dirty="0" smtClean="0">
              <a:latin typeface="+mn-ea"/>
            </a:endParaRPr>
          </a:p>
          <a:p>
            <a:r>
              <a:rPr lang="zh-CN" altLang="en-US" sz="1100" dirty="0" smtClean="0">
                <a:latin typeface="+mn-ea"/>
              </a:rPr>
              <a:t>用铜量的</a:t>
            </a:r>
            <a:r>
              <a:rPr lang="en-US" altLang="zh-CN" sz="1100" dirty="0" smtClean="0">
                <a:solidFill>
                  <a:srgbClr val="FF0000"/>
                </a:solidFill>
                <a:latin typeface="+mn-ea"/>
              </a:rPr>
              <a:t>8-12</a:t>
            </a:r>
            <a:r>
              <a:rPr lang="zh-CN" altLang="en-US" sz="1100" dirty="0" smtClean="0">
                <a:solidFill>
                  <a:srgbClr val="FF0000"/>
                </a:solidFill>
                <a:latin typeface="+mn-ea"/>
              </a:rPr>
              <a:t>倍</a:t>
            </a:r>
            <a:r>
              <a:rPr lang="zh-CN" altLang="en-US" sz="1100" dirty="0" smtClean="0">
                <a:latin typeface="+mn-ea"/>
              </a:rPr>
              <a:t>。以风电为例，</a:t>
            </a:r>
            <a:r>
              <a:rPr lang="en-US" altLang="zh-CN" sz="1100" dirty="0" smtClean="0">
                <a:latin typeface="+mn-ea"/>
              </a:rPr>
              <a:t>2018-2028</a:t>
            </a:r>
            <a:r>
              <a:rPr lang="zh-CN" altLang="en-US" sz="1100" dirty="0" smtClean="0">
                <a:latin typeface="+mn-ea"/>
              </a:rPr>
              <a:t>年之间</a:t>
            </a:r>
            <a:endParaRPr lang="en-US" altLang="zh-CN" sz="1100" dirty="0" smtClean="0">
              <a:latin typeface="+mn-ea"/>
            </a:endParaRPr>
          </a:p>
          <a:p>
            <a:r>
              <a:rPr lang="zh-CN" altLang="en-US" sz="1100" dirty="0" smtClean="0">
                <a:latin typeface="+mn-ea"/>
              </a:rPr>
              <a:t>将产生</a:t>
            </a:r>
            <a:r>
              <a:rPr lang="en-US" altLang="zh-CN" sz="1100" dirty="0" smtClean="0">
                <a:solidFill>
                  <a:srgbClr val="FF0000"/>
                </a:solidFill>
                <a:latin typeface="+mn-ea"/>
              </a:rPr>
              <a:t>550</a:t>
            </a:r>
            <a:r>
              <a:rPr lang="zh-CN" altLang="en-US" sz="1100" dirty="0" smtClean="0">
                <a:solidFill>
                  <a:srgbClr val="FF0000"/>
                </a:solidFill>
                <a:latin typeface="+mn-ea"/>
              </a:rPr>
              <a:t>万吨</a:t>
            </a:r>
            <a:r>
              <a:rPr lang="zh-CN" altLang="en-US" sz="1100" dirty="0" smtClean="0">
                <a:latin typeface="+mn-ea"/>
              </a:rPr>
              <a:t>以上铜需求。</a:t>
            </a:r>
            <a:endParaRPr lang="zh-CN" altLang="en-US" sz="1100" dirty="0">
              <a:latin typeface="+mn-ea"/>
            </a:endParaRPr>
          </a:p>
        </p:txBody>
      </p:sp>
      <p:cxnSp>
        <p:nvCxnSpPr>
          <p:cNvPr id="34" name="直接连接符 33"/>
          <p:cNvCxnSpPr/>
          <p:nvPr/>
        </p:nvCxnSpPr>
        <p:spPr>
          <a:xfrm>
            <a:off x="571472" y="2714626"/>
            <a:ext cx="8072494" cy="158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8662" y="214296"/>
            <a:ext cx="2928958" cy="338554"/>
          </a:xfrm>
          <a:prstGeom prst="rect">
            <a:avLst/>
          </a:prstGeom>
          <a:noFill/>
        </p:spPr>
        <p:txBody>
          <a:bodyPr wrap="square" rtlCol="0">
            <a:spAutoFit/>
          </a:bodyPr>
          <a:lstStyle/>
          <a:p>
            <a:r>
              <a:rPr lang="zh-CN" altLang="en-US" sz="1600" b="1" dirty="0" smtClean="0"/>
              <a:t>行业趋势</a:t>
            </a:r>
            <a:endParaRPr lang="zh-CN" altLang="en-US" sz="1600" b="1" dirty="0"/>
          </a:p>
        </p:txBody>
      </p:sp>
      <p:sp>
        <p:nvSpPr>
          <p:cNvPr id="43" name="矩形 4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燕尾形 36"/>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弧形 2"/>
          <p:cNvSpPr/>
          <p:nvPr/>
        </p:nvSpPr>
        <p:spPr>
          <a:xfrm rot="5400000">
            <a:off x="467544" y="1214429"/>
            <a:ext cx="3168352" cy="3168352"/>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六边形 56"/>
          <p:cNvSpPr/>
          <p:nvPr/>
        </p:nvSpPr>
        <p:spPr bwMode="auto">
          <a:xfrm>
            <a:off x="2510291" y="114299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1</a:t>
            </a:r>
            <a:endParaRPr lang="zh-CN" altLang="en-US" dirty="0">
              <a:solidFill>
                <a:schemeClr val="bg1"/>
              </a:solidFill>
            </a:endParaRPr>
          </a:p>
        </p:txBody>
      </p:sp>
      <p:sp>
        <p:nvSpPr>
          <p:cNvPr id="58" name="六边形 57"/>
          <p:cNvSpPr/>
          <p:nvPr/>
        </p:nvSpPr>
        <p:spPr bwMode="auto">
          <a:xfrm>
            <a:off x="3402543" y="216210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2</a:t>
            </a:r>
            <a:endParaRPr lang="zh-CN" altLang="en-US" dirty="0">
              <a:solidFill>
                <a:schemeClr val="bg1"/>
              </a:solidFill>
            </a:endParaRPr>
          </a:p>
        </p:txBody>
      </p:sp>
      <p:sp>
        <p:nvSpPr>
          <p:cNvPr id="62" name="六边形 61"/>
          <p:cNvSpPr/>
          <p:nvPr/>
        </p:nvSpPr>
        <p:spPr bwMode="auto">
          <a:xfrm>
            <a:off x="3402543" y="323367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3</a:t>
            </a:r>
            <a:endParaRPr lang="zh-CN" altLang="en-US" dirty="0">
              <a:solidFill>
                <a:schemeClr val="bg1"/>
              </a:solidFill>
            </a:endParaRPr>
          </a:p>
        </p:txBody>
      </p:sp>
      <p:sp>
        <p:nvSpPr>
          <p:cNvPr id="63" name="六边形 62"/>
          <p:cNvSpPr/>
          <p:nvPr/>
        </p:nvSpPr>
        <p:spPr bwMode="auto">
          <a:xfrm>
            <a:off x="2616725" y="4143386"/>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4</a:t>
            </a:r>
            <a:endParaRPr lang="zh-CN" altLang="en-US" dirty="0">
              <a:solidFill>
                <a:schemeClr val="bg1"/>
              </a:solidFill>
            </a:endParaRPr>
          </a:p>
        </p:txBody>
      </p:sp>
      <p:sp>
        <p:nvSpPr>
          <p:cNvPr id="39" name="圆角矩形 38"/>
          <p:cNvSpPr/>
          <p:nvPr/>
        </p:nvSpPr>
        <p:spPr bwMode="auto">
          <a:xfrm flipH="1">
            <a:off x="3929058" y="1000114"/>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TextBox 72"/>
          <p:cNvSpPr txBox="1"/>
          <p:nvPr/>
        </p:nvSpPr>
        <p:spPr bwMode="auto">
          <a:xfrm>
            <a:off x="4362398" y="1080305"/>
            <a:ext cx="3209998"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正本清源、风清气正、守正出奇</a:t>
            </a:r>
            <a:endParaRPr lang="en-US" altLang="zh-CN" sz="1200" dirty="0"/>
          </a:p>
        </p:txBody>
      </p:sp>
      <p:sp>
        <p:nvSpPr>
          <p:cNvPr id="88" name="圆角矩形 87"/>
          <p:cNvSpPr/>
          <p:nvPr/>
        </p:nvSpPr>
        <p:spPr bwMode="auto">
          <a:xfrm flipH="1">
            <a:off x="4472462" y="2000246"/>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9" name="TextBox 72"/>
          <p:cNvSpPr txBox="1"/>
          <p:nvPr/>
        </p:nvSpPr>
        <p:spPr bwMode="auto">
          <a:xfrm>
            <a:off x="5000629" y="2071684"/>
            <a:ext cx="3143271"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严谨科学、严于律己、严格认真</a:t>
            </a:r>
            <a:endParaRPr lang="en-US" altLang="zh-CN" sz="1200" dirty="0"/>
          </a:p>
        </p:txBody>
      </p:sp>
      <p:sp>
        <p:nvSpPr>
          <p:cNvPr id="96" name="圆角矩形 95"/>
          <p:cNvSpPr/>
          <p:nvPr/>
        </p:nvSpPr>
        <p:spPr bwMode="auto">
          <a:xfrm flipH="1">
            <a:off x="4543900" y="3071816"/>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7" name="TextBox 72"/>
          <p:cNvSpPr txBox="1"/>
          <p:nvPr/>
        </p:nvSpPr>
        <p:spPr bwMode="auto">
          <a:xfrm>
            <a:off x="5072067" y="3143254"/>
            <a:ext cx="3143271"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做人诚实、做事踏实、扎实进取</a:t>
            </a:r>
            <a:endParaRPr lang="en-US" altLang="zh-CN" sz="1200" dirty="0"/>
          </a:p>
        </p:txBody>
      </p:sp>
      <p:sp>
        <p:nvSpPr>
          <p:cNvPr id="104" name="圆角矩形 103"/>
          <p:cNvSpPr/>
          <p:nvPr/>
        </p:nvSpPr>
        <p:spPr bwMode="auto">
          <a:xfrm flipH="1">
            <a:off x="3900958" y="4000510"/>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5" name="TextBox 72"/>
          <p:cNvSpPr txBox="1"/>
          <p:nvPr/>
        </p:nvSpPr>
        <p:spPr bwMode="auto">
          <a:xfrm>
            <a:off x="4403749" y="4080701"/>
            <a:ext cx="3240085"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观念过硬、作风过硬、业绩过硬</a:t>
            </a:r>
            <a:endParaRPr lang="en-US" altLang="zh-CN" sz="1200" dirty="0"/>
          </a:p>
        </p:txBody>
      </p:sp>
      <p:grpSp>
        <p:nvGrpSpPr>
          <p:cNvPr id="4" name="组合 55"/>
          <p:cNvGrpSpPr/>
          <p:nvPr/>
        </p:nvGrpSpPr>
        <p:grpSpPr>
          <a:xfrm>
            <a:off x="3656248" y="960180"/>
            <a:ext cx="630000" cy="540000"/>
            <a:chOff x="4270392" y="4010139"/>
            <a:chExt cx="709695" cy="709694"/>
          </a:xfrm>
        </p:grpSpPr>
        <p:sp>
          <p:nvSpPr>
            <p:cNvPr id="60" name="MH_Other_2"/>
            <p:cNvSpPr/>
            <p:nvPr>
              <p:custDataLst>
                <p:tags r:id="rId1"/>
              </p:custDataLst>
            </p:nvPr>
          </p:nvSpPr>
          <p:spPr>
            <a:xfrm>
              <a:off x="4270392" y="4010139"/>
              <a:ext cx="709695" cy="709694"/>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1" name="MH_Title_1"/>
            <p:cNvSpPr/>
            <p:nvPr>
              <p:custDataLst>
                <p:tags r:id="rId2"/>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正</a:t>
              </a:r>
              <a:endParaRPr lang="zh-CN" altLang="en-US" sz="1600" dirty="0">
                <a:latin typeface="Impact" panose="020B0806030902050204" pitchFamily="34" charset="0"/>
              </a:endParaRPr>
            </a:p>
          </p:txBody>
        </p:sp>
      </p:grpSp>
      <p:grpSp>
        <p:nvGrpSpPr>
          <p:cNvPr id="5" name="组合 64"/>
          <p:cNvGrpSpPr/>
          <p:nvPr/>
        </p:nvGrpSpPr>
        <p:grpSpPr>
          <a:xfrm>
            <a:off x="4299190" y="1928808"/>
            <a:ext cx="630000" cy="540000"/>
            <a:chOff x="4273588" y="4013336"/>
            <a:chExt cx="703297" cy="703296"/>
          </a:xfrm>
        </p:grpSpPr>
        <p:sp>
          <p:nvSpPr>
            <p:cNvPr id="67" name="MH_Other_2"/>
            <p:cNvSpPr/>
            <p:nvPr>
              <p:custDataLst>
                <p:tags r:id="rId3"/>
              </p:custDataLst>
            </p:nvPr>
          </p:nvSpPr>
          <p:spPr>
            <a:xfrm>
              <a:off x="4273588" y="4013336"/>
              <a:ext cx="703297" cy="703296"/>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8" name="MH_Title_1"/>
            <p:cNvSpPr/>
            <p:nvPr>
              <p:custDataLst>
                <p:tags r:id="rId4"/>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严</a:t>
              </a:r>
              <a:endParaRPr lang="zh-CN" altLang="en-US" sz="1200" dirty="0">
                <a:latin typeface="Impact" panose="020B0806030902050204" pitchFamily="34" charset="0"/>
              </a:endParaRPr>
            </a:p>
          </p:txBody>
        </p:sp>
      </p:grpSp>
      <p:grpSp>
        <p:nvGrpSpPr>
          <p:cNvPr id="6" name="组合 69"/>
          <p:cNvGrpSpPr/>
          <p:nvPr/>
        </p:nvGrpSpPr>
        <p:grpSpPr>
          <a:xfrm>
            <a:off x="4370628" y="3000378"/>
            <a:ext cx="630000" cy="540000"/>
            <a:chOff x="4277841" y="4017589"/>
            <a:chExt cx="694790" cy="694790"/>
          </a:xfrm>
        </p:grpSpPr>
        <p:sp>
          <p:nvSpPr>
            <p:cNvPr id="72" name="MH_Other_2"/>
            <p:cNvSpPr/>
            <p:nvPr>
              <p:custDataLst>
                <p:tags r:id="rId5"/>
              </p:custDataLst>
            </p:nvPr>
          </p:nvSpPr>
          <p:spPr>
            <a:xfrm>
              <a:off x="4277841" y="4017589"/>
              <a:ext cx="694790" cy="694790"/>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3" name="MH_Title_1"/>
            <p:cNvSpPr/>
            <p:nvPr>
              <p:custDataLst>
                <p:tags r:id="rId6"/>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实</a:t>
              </a:r>
              <a:endParaRPr lang="zh-CN" altLang="en-US" sz="1200" dirty="0">
                <a:latin typeface="Impact" panose="020B0806030902050204" pitchFamily="34" charset="0"/>
              </a:endParaRPr>
            </a:p>
          </p:txBody>
        </p:sp>
      </p:grpSp>
      <p:grpSp>
        <p:nvGrpSpPr>
          <p:cNvPr id="7" name="组合 74"/>
          <p:cNvGrpSpPr/>
          <p:nvPr/>
        </p:nvGrpSpPr>
        <p:grpSpPr>
          <a:xfrm>
            <a:off x="3714744" y="3960576"/>
            <a:ext cx="630000" cy="540000"/>
            <a:chOff x="4267943" y="4007690"/>
            <a:chExt cx="714586" cy="714585"/>
          </a:xfrm>
        </p:grpSpPr>
        <p:sp>
          <p:nvSpPr>
            <p:cNvPr id="77" name="MH_Other_2"/>
            <p:cNvSpPr/>
            <p:nvPr>
              <p:custDataLst>
                <p:tags r:id="rId7"/>
              </p:custDataLst>
            </p:nvPr>
          </p:nvSpPr>
          <p:spPr>
            <a:xfrm>
              <a:off x="4267943" y="4007690"/>
              <a:ext cx="714586" cy="714585"/>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8" name="MH_Title_1"/>
            <p:cNvSpPr/>
            <p:nvPr>
              <p:custDataLst>
                <p:tags r:id="rId8"/>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硬</a:t>
              </a:r>
              <a:endParaRPr lang="zh-CN" altLang="en-US" sz="1200" dirty="0">
                <a:latin typeface="Impact" panose="020B0806030902050204" pitchFamily="34" charset="0"/>
              </a:endParaRPr>
            </a:p>
          </p:txBody>
        </p:sp>
      </p:grpSp>
      <p:pic>
        <p:nvPicPr>
          <p:cNvPr id="44034" name="Picture 2" descr="d:\我的文档\desktop\qq图片20200909193740.jpg"/>
          <p:cNvPicPr>
            <a:picLocks noChangeAspect="1" noChangeArrowheads="1"/>
          </p:cNvPicPr>
          <p:nvPr/>
        </p:nvPicPr>
        <p:blipFill>
          <a:blip r:embed="rId9"/>
          <a:srcRect/>
          <a:stretch>
            <a:fillRect/>
          </a:stretch>
        </p:blipFill>
        <p:spPr bwMode="auto">
          <a:xfrm>
            <a:off x="357159" y="1571619"/>
            <a:ext cx="2772000" cy="25359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清远楚江企业文化</a:t>
            </a:r>
            <a:endParaRPr lang="zh-CN" altLang="en-US" sz="1600" b="1" dirty="0"/>
          </a:p>
        </p:txBody>
      </p:sp>
      <p:sp>
        <p:nvSpPr>
          <p:cNvPr id="43" name="矩形 4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燕尾形 4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214810" y="2071684"/>
            <a:ext cx="4432006" cy="956610"/>
          </a:xfrm>
          <a:prstGeom prst="rect">
            <a:avLst/>
          </a:prstGeom>
          <a:noFill/>
        </p:spPr>
        <p:txBody>
          <a:bodyPr wrap="square" lIns="101541" tIns="50769" rIns="101541" bIns="50769" rtlCol="0">
            <a:spAutoFit/>
          </a:bodyPr>
          <a:lstStyle/>
          <a:p>
            <a:pPr>
              <a:lnSpc>
                <a:spcPct val="150000"/>
              </a:lnSpc>
            </a:pPr>
            <a:r>
              <a:rPr lang="zh-CN" altLang="en-US" sz="1300" dirty="0" smtClean="0">
                <a:solidFill>
                  <a:schemeClr val="tx1">
                    <a:lumMod val="65000"/>
                    <a:lumOff val="35000"/>
                  </a:schemeClr>
                </a:solidFill>
                <a:cs typeface="+mn-ea"/>
                <a:sym typeface="+mn-lt"/>
              </a:rPr>
              <a:t>       </a:t>
            </a:r>
            <a:r>
              <a:rPr lang="zh-CN" altLang="en-US" sz="1200" dirty="0" smtClean="0">
                <a:sym typeface="+mn-lt"/>
              </a:rPr>
              <a:t>始终坚持“质量铸品牌，服务赢市场”的质量方针，精细对产品、诚信待用户；坚持对产品负责、对客户负责，以诚结友，坚定 “同行、共赢”的价值观。</a:t>
            </a:r>
            <a:endParaRPr lang="en-US" altLang="zh-CN" sz="1200" dirty="0">
              <a:sym typeface="+mn-lt"/>
            </a:endParaRPr>
          </a:p>
        </p:txBody>
      </p:sp>
      <p:sp>
        <p:nvSpPr>
          <p:cNvPr id="18" name="TextBox 17"/>
          <p:cNvSpPr txBox="1"/>
          <p:nvPr/>
        </p:nvSpPr>
        <p:spPr>
          <a:xfrm>
            <a:off x="4139951" y="1071552"/>
            <a:ext cx="3932511" cy="471861"/>
          </a:xfrm>
          <a:prstGeom prst="rect">
            <a:avLst/>
          </a:prstGeom>
          <a:noFill/>
        </p:spPr>
        <p:txBody>
          <a:bodyPr wrap="square" lIns="101541" tIns="50769" rIns="101541" bIns="50769" rtlCol="0">
            <a:spAutoFit/>
          </a:bodyPr>
          <a:lstStyle/>
          <a:p>
            <a:r>
              <a:rPr lang="zh-CN" altLang="en-US" sz="2400" b="1" dirty="0" smtClean="0">
                <a:solidFill>
                  <a:srgbClr val="C00000"/>
                </a:solidFill>
              </a:rPr>
              <a:t>做全球领先的材料制造商</a:t>
            </a:r>
            <a:endParaRPr lang="zh-CN" altLang="en-US" sz="2400" b="1" dirty="0">
              <a:solidFill>
                <a:srgbClr val="C00000"/>
              </a:solidFill>
            </a:endParaRPr>
          </a:p>
        </p:txBody>
      </p:sp>
      <p:sp>
        <p:nvSpPr>
          <p:cNvPr id="19" name="TextBox 18"/>
          <p:cNvSpPr txBox="1"/>
          <p:nvPr/>
        </p:nvSpPr>
        <p:spPr>
          <a:xfrm>
            <a:off x="5363518" y="1528385"/>
            <a:ext cx="2994696" cy="471861"/>
          </a:xfrm>
          <a:prstGeom prst="rect">
            <a:avLst/>
          </a:prstGeom>
          <a:noFill/>
        </p:spPr>
        <p:txBody>
          <a:bodyPr wrap="square" lIns="101541" tIns="50769" rIns="101541" bIns="50769" rtlCol="0">
            <a:spAutoFit/>
          </a:bodyPr>
          <a:lstStyle/>
          <a:p>
            <a:r>
              <a:rPr lang="zh-CN" altLang="en-US" sz="2400" b="1" dirty="0" smtClean="0">
                <a:solidFill>
                  <a:srgbClr val="C00000"/>
                </a:solidFill>
              </a:rPr>
              <a:t>持续为客户创造价值</a:t>
            </a:r>
            <a:endParaRPr lang="zh-CN" altLang="en-US" sz="2400" b="1" dirty="0">
              <a:solidFill>
                <a:srgbClr val="C00000"/>
              </a:solidFill>
            </a:endParaRPr>
          </a:p>
        </p:txBody>
      </p:sp>
      <p:pic>
        <p:nvPicPr>
          <p:cNvPr id="3074" name="Picture 2" descr="d:\我的文档\desktop\企业理念图片\ce708e30989b40ceb6e3e5755e9adce3.jpeg"/>
          <p:cNvPicPr>
            <a:picLocks noChangeAspect="1" noChangeArrowheads="1"/>
          </p:cNvPicPr>
          <p:nvPr/>
        </p:nvPicPr>
        <p:blipFill>
          <a:blip r:embed="rId1"/>
          <a:srcRect/>
          <a:stretch>
            <a:fillRect/>
          </a:stretch>
        </p:blipFill>
        <p:spPr bwMode="auto">
          <a:xfrm>
            <a:off x="357158" y="1142990"/>
            <a:ext cx="3643338" cy="3014134"/>
          </a:xfrm>
          <a:prstGeom prst="rect">
            <a:avLst/>
          </a:prstGeom>
          <a:noFill/>
        </p:spPr>
      </p:pic>
      <p:sp>
        <p:nvSpPr>
          <p:cNvPr id="15" name="TextBox 14"/>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清远楚江企业理念</a:t>
            </a:r>
            <a:endParaRPr lang="zh-CN" altLang="en-US" sz="1600" b="1" dirty="0"/>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燕尾形 13"/>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10"/>
          <p:cNvSpPr>
            <a:spLocks noChangeAspect="1"/>
          </p:cNvSpPr>
          <p:nvPr/>
        </p:nvSpPr>
        <p:spPr>
          <a:xfrm>
            <a:off x="1691680" y="1662660"/>
            <a:ext cx="1872208" cy="1639424"/>
          </a:xfrm>
          <a:prstGeom prst="hexagon">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5" name="TextBox 64"/>
          <p:cNvSpPr txBox="1"/>
          <p:nvPr/>
        </p:nvSpPr>
        <p:spPr>
          <a:xfrm>
            <a:off x="1907704" y="2007310"/>
            <a:ext cx="1483524" cy="707886"/>
          </a:xfrm>
          <a:prstGeom prst="rect">
            <a:avLst/>
          </a:prstGeom>
          <a:noFill/>
        </p:spPr>
        <p:txBody>
          <a:bodyPr wrap="square" lIns="0" rIns="0" rtlCol="0">
            <a:spAutoFit/>
          </a:bodyPr>
          <a:lstStyle/>
          <a:p>
            <a:pPr algn="ctr"/>
            <a:r>
              <a:rPr lang="zh-CN" altLang="en-US" sz="4000" b="1" dirty="0" smtClean="0">
                <a:solidFill>
                  <a:srgbClr val="C00000"/>
                </a:solidFill>
              </a:rPr>
              <a:t>目 录</a:t>
            </a:r>
            <a:endParaRPr lang="zh-CN" altLang="en-US" sz="4000" b="1" dirty="0">
              <a:solidFill>
                <a:srgbClr val="C00000"/>
              </a:solidFill>
            </a:endParaRPr>
          </a:p>
        </p:txBody>
      </p:sp>
      <p:sp>
        <p:nvSpPr>
          <p:cNvPr id="66" name="TextBox 65"/>
          <p:cNvSpPr txBox="1"/>
          <p:nvPr/>
        </p:nvSpPr>
        <p:spPr>
          <a:xfrm>
            <a:off x="1948966" y="2604860"/>
            <a:ext cx="1470906" cy="353943"/>
          </a:xfrm>
          <a:prstGeom prst="rect">
            <a:avLst/>
          </a:prstGeom>
          <a:noFill/>
        </p:spPr>
        <p:txBody>
          <a:bodyPr wrap="square" rtlCol="0">
            <a:spAutoFit/>
          </a:bodyPr>
          <a:lstStyle/>
          <a:p>
            <a:pPr algn="ctr" fontAlgn="auto">
              <a:spcBef>
                <a:spcPct val="0"/>
              </a:spcBef>
              <a:spcAft>
                <a:spcPct val="0"/>
              </a:spcAft>
              <a:defRPr/>
            </a:pPr>
            <a:r>
              <a:rPr lang="en-US" altLang="zh-CN" sz="1700" kern="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17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643438" y="2743104"/>
            <a:ext cx="2462480" cy="400150"/>
            <a:chOff x="5474028" y="1924939"/>
            <a:chExt cx="2108848" cy="342685"/>
          </a:xfrm>
        </p:grpSpPr>
        <p:sp>
          <p:nvSpPr>
            <p:cNvPr id="71" name="圆角矩形 70"/>
            <p:cNvSpPr/>
            <p:nvPr/>
          </p:nvSpPr>
          <p:spPr>
            <a:xfrm>
              <a:off x="5474028" y="1945401"/>
              <a:ext cx="2108848" cy="288197"/>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72" name="矩形 71"/>
            <p:cNvSpPr/>
            <p:nvPr/>
          </p:nvSpPr>
          <p:spPr>
            <a:xfrm>
              <a:off x="5596386" y="1924939"/>
              <a:ext cx="1835367" cy="342685"/>
            </a:xfrm>
            <a:prstGeom prst="rect">
              <a:avLst/>
            </a:prstGeom>
          </p:spPr>
          <p:txBody>
            <a:bodyPr wrap="square" lIns="121960" tIns="60980" rIns="121960" bIns="60980">
              <a:spAutoFit/>
            </a:bodyPr>
            <a:lstStyle/>
            <a:p>
              <a:r>
                <a:rPr lang="zh-CN" altLang="en-US" dirty="0" smtClean="0">
                  <a:solidFill>
                    <a:schemeClr val="bg1"/>
                  </a:solidFill>
                </a:rPr>
                <a:t>    终端应用客户</a:t>
              </a:r>
              <a:endParaRPr lang="zh-CN" altLang="zh-CN"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6" name="组合 75"/>
          <p:cNvGrpSpPr/>
          <p:nvPr/>
        </p:nvGrpSpPr>
        <p:grpSpPr>
          <a:xfrm>
            <a:off x="4643438" y="2028724"/>
            <a:ext cx="2462480" cy="400150"/>
            <a:chOff x="5487488" y="3016922"/>
            <a:chExt cx="2108848" cy="342685"/>
          </a:xfrm>
        </p:grpSpPr>
        <p:sp>
          <p:nvSpPr>
            <p:cNvPr id="77" name="圆角矩形 76"/>
            <p:cNvSpPr/>
            <p:nvPr/>
          </p:nvSpPr>
          <p:spPr>
            <a:xfrm>
              <a:off x="5487488" y="3049354"/>
              <a:ext cx="2108848"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r>
                <a:rPr lang="zh-CN" altLang="en-US" dirty="0" smtClean="0">
                  <a:latin typeface="+mj-lt"/>
                  <a:ea typeface="Arial Unicode MS" panose="020B0604020202020204" pitchFamily="34" charset="-122"/>
                  <a:cs typeface="Arial Unicode MS" panose="020B0604020202020204" pitchFamily="34" charset="-122"/>
                </a:rPr>
                <a:t>         </a:t>
              </a:r>
              <a:r>
                <a:rPr lang="zh-CN" altLang="en-US"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8" name="矩形 77"/>
            <p:cNvSpPr/>
            <p:nvPr/>
          </p:nvSpPr>
          <p:spPr>
            <a:xfrm>
              <a:off x="5721750" y="3016922"/>
              <a:ext cx="1541082" cy="342685"/>
            </a:xfrm>
            <a:prstGeom prst="rect">
              <a:avLst/>
            </a:prstGeom>
          </p:spPr>
          <p:txBody>
            <a:bodyPr wrap="square" lIns="121960" tIns="60980" rIns="121960" bIns="60980">
              <a:spAutoFit/>
            </a:bodyPr>
            <a:lstStyle/>
            <a:p>
              <a:pPr lvl="0"/>
              <a:endParaRPr lang="zh-CN" altLang="en-US" dirty="0">
                <a:solidFill>
                  <a:prstClr val="white"/>
                </a:solidFill>
                <a:cs typeface="+mn-ea"/>
                <a:sym typeface="+mn-lt"/>
              </a:endParaRPr>
            </a:p>
          </p:txBody>
        </p:sp>
      </p:grpSp>
      <p:grpSp>
        <p:nvGrpSpPr>
          <p:cNvPr id="4" name="组合 3"/>
          <p:cNvGrpSpPr/>
          <p:nvPr/>
        </p:nvGrpSpPr>
        <p:grpSpPr>
          <a:xfrm>
            <a:off x="4143372" y="2059542"/>
            <a:ext cx="453970" cy="369332"/>
            <a:chOff x="4836465" y="1288449"/>
            <a:chExt cx="453970" cy="369332"/>
          </a:xfrm>
          <a:gradFill flip="none" rotWithShape="1">
            <a:gsLst>
              <a:gs pos="0">
                <a:srgbClr val="00B0F0"/>
              </a:gs>
              <a:gs pos="100000">
                <a:srgbClr val="0070C0"/>
              </a:gs>
            </a:gsLst>
            <a:lin ang="18900000" scaled="1"/>
          </a:gradFill>
        </p:grpSpPr>
        <p:sp>
          <p:nvSpPr>
            <p:cNvPr id="86" name="圆角矩形 85"/>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3" name="TextBox 2"/>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02</a:t>
              </a:r>
              <a:endParaRPr lang="zh-CN" altLang="en-US" dirty="0">
                <a:solidFill>
                  <a:schemeClr val="bg1"/>
                </a:solidFill>
                <a:latin typeface="+mj-ea"/>
                <a:ea typeface="+mj-ea"/>
              </a:endParaRPr>
            </a:p>
          </p:txBody>
        </p:sp>
      </p:grpSp>
      <p:grpSp>
        <p:nvGrpSpPr>
          <p:cNvPr id="91" name="组合 90"/>
          <p:cNvGrpSpPr/>
          <p:nvPr/>
        </p:nvGrpSpPr>
        <p:grpSpPr>
          <a:xfrm>
            <a:off x="4143372" y="2773922"/>
            <a:ext cx="453970" cy="369332"/>
            <a:chOff x="4836465" y="1288449"/>
            <a:chExt cx="453970" cy="369332"/>
          </a:xfrm>
          <a:gradFill flip="none" rotWithShape="1">
            <a:gsLst>
              <a:gs pos="0">
                <a:srgbClr val="00B0F0"/>
              </a:gs>
              <a:gs pos="100000">
                <a:srgbClr val="0070C0"/>
              </a:gs>
            </a:gsLst>
            <a:lin ang="18900000" scaled="1"/>
          </a:gradFill>
        </p:grpSpPr>
        <p:sp>
          <p:nvSpPr>
            <p:cNvPr id="92" name="圆角矩形 91"/>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93" name="TextBox 92"/>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03</a:t>
              </a:r>
              <a:endParaRPr lang="zh-CN" altLang="en-US" dirty="0">
                <a:solidFill>
                  <a:schemeClr val="bg1"/>
                </a:solidFill>
                <a:latin typeface="+mj-ea"/>
                <a:ea typeface="+mj-ea"/>
              </a:endParaRPr>
            </a:p>
          </p:txBody>
        </p:sp>
      </p:grpSp>
      <p:sp>
        <p:nvSpPr>
          <p:cNvPr id="99" name="TextBox 98"/>
          <p:cNvSpPr txBox="1"/>
          <p:nvPr/>
        </p:nvSpPr>
        <p:spPr>
          <a:xfrm>
            <a:off x="4427984" y="3649285"/>
            <a:ext cx="184731" cy="369332"/>
          </a:xfrm>
          <a:prstGeom prst="rect">
            <a:avLst/>
          </a:prstGeom>
          <a:noFill/>
        </p:spPr>
        <p:txBody>
          <a:bodyPr wrap="none" rtlCol="0">
            <a:spAutoFit/>
          </a:bodyPr>
          <a:lstStyle/>
          <a:p>
            <a:endParaRPr lang="zh-CN" altLang="en-US" dirty="0">
              <a:solidFill>
                <a:schemeClr val="bg1"/>
              </a:solidFill>
              <a:latin typeface="+mj-ea"/>
              <a:ea typeface="+mj-ea"/>
            </a:endParaRPr>
          </a:p>
        </p:txBody>
      </p:sp>
      <p:grpSp>
        <p:nvGrpSpPr>
          <p:cNvPr id="36" name="组合 35"/>
          <p:cNvGrpSpPr/>
          <p:nvPr/>
        </p:nvGrpSpPr>
        <p:grpSpPr>
          <a:xfrm>
            <a:off x="4643438" y="1285866"/>
            <a:ext cx="2428891" cy="411705"/>
            <a:chOff x="5487487" y="1400035"/>
            <a:chExt cx="2080082" cy="352581"/>
          </a:xfrm>
        </p:grpSpPr>
        <p:sp>
          <p:nvSpPr>
            <p:cNvPr id="37" name="圆角矩形 36"/>
            <p:cNvSpPr/>
            <p:nvPr/>
          </p:nvSpPr>
          <p:spPr>
            <a:xfrm>
              <a:off x="5487487" y="1424449"/>
              <a:ext cx="2080082"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703899" y="1400035"/>
              <a:ext cx="1506326" cy="352581"/>
            </a:xfrm>
            <a:prstGeom prst="rect">
              <a:avLst/>
            </a:prstGeom>
          </p:spPr>
          <p:txBody>
            <a:bodyPr wrap="square" lIns="121960" tIns="60980" rIns="121960" bIns="60980">
              <a:spAutoFit/>
            </a:bodyPr>
            <a:lstStyle/>
            <a:p>
              <a:pPr>
                <a:defRPr/>
              </a:pPr>
              <a:r>
                <a:rPr lang="zh-CN" altLang="en-US"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集团介绍</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9" name="组合 38"/>
          <p:cNvGrpSpPr/>
          <p:nvPr/>
        </p:nvGrpSpPr>
        <p:grpSpPr>
          <a:xfrm>
            <a:off x="4143372" y="1285866"/>
            <a:ext cx="453970" cy="369332"/>
            <a:chOff x="4836465" y="1288449"/>
            <a:chExt cx="453970" cy="369332"/>
          </a:xfrm>
          <a:gradFill flip="none" rotWithShape="1">
            <a:gsLst>
              <a:gs pos="0">
                <a:srgbClr val="00B0F0"/>
              </a:gs>
              <a:gs pos="100000">
                <a:srgbClr val="0070C0"/>
              </a:gs>
            </a:gsLst>
            <a:lin ang="18900000" scaled="1"/>
          </a:gradFill>
        </p:grpSpPr>
        <p:sp>
          <p:nvSpPr>
            <p:cNvPr id="40" name="圆角矩形 39"/>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41" name="TextBox 40"/>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01</a:t>
              </a:r>
              <a:endParaRPr lang="zh-CN" altLang="en-US" dirty="0">
                <a:solidFill>
                  <a:schemeClr val="bg1"/>
                </a:solidFill>
                <a:latin typeface="+mj-ea"/>
                <a:ea typeface="+mj-ea"/>
              </a:endParaRPr>
            </a:p>
          </p:txBody>
        </p:sp>
      </p:grpSp>
      <p:grpSp>
        <p:nvGrpSpPr>
          <p:cNvPr id="56" name="组合 55"/>
          <p:cNvGrpSpPr/>
          <p:nvPr/>
        </p:nvGrpSpPr>
        <p:grpSpPr>
          <a:xfrm>
            <a:off x="4143372" y="3429006"/>
            <a:ext cx="453970" cy="369332"/>
            <a:chOff x="4836465" y="1285772"/>
            <a:chExt cx="453970" cy="369332"/>
          </a:xfrm>
          <a:gradFill flip="none" rotWithShape="1">
            <a:gsLst>
              <a:gs pos="0">
                <a:srgbClr val="00B0F0"/>
              </a:gs>
              <a:gs pos="100000">
                <a:srgbClr val="0070C0"/>
              </a:gs>
            </a:gsLst>
            <a:lin ang="18900000" scaled="1"/>
          </a:gradFill>
        </p:grpSpPr>
        <p:sp>
          <p:nvSpPr>
            <p:cNvPr id="58" name="圆角矩形 57"/>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59" name="TextBox 58"/>
            <p:cNvSpPr txBox="1"/>
            <p:nvPr/>
          </p:nvSpPr>
          <p:spPr>
            <a:xfrm>
              <a:off x="4836465" y="1285772"/>
              <a:ext cx="453970" cy="369332"/>
            </a:xfrm>
            <a:prstGeom prst="rect">
              <a:avLst/>
            </a:prstGeom>
            <a:noFill/>
          </p:spPr>
          <p:txBody>
            <a:bodyPr wrap="none" rtlCol="0">
              <a:spAutoFit/>
            </a:bodyPr>
            <a:lstStyle/>
            <a:p>
              <a:r>
                <a:rPr lang="en-US" altLang="zh-CN" dirty="0" smtClean="0">
                  <a:solidFill>
                    <a:schemeClr val="bg1"/>
                  </a:solidFill>
                  <a:latin typeface="+mj-ea"/>
                  <a:ea typeface="+mj-ea"/>
                </a:rPr>
                <a:t>04</a:t>
              </a:r>
              <a:endParaRPr lang="zh-CN" altLang="en-US" dirty="0">
                <a:solidFill>
                  <a:schemeClr val="bg1"/>
                </a:solidFill>
                <a:latin typeface="+mj-ea"/>
                <a:ea typeface="+mj-ea"/>
              </a:endParaRPr>
            </a:p>
          </p:txBody>
        </p:sp>
      </p:grpSp>
      <p:grpSp>
        <p:nvGrpSpPr>
          <p:cNvPr id="60" name="组合 59"/>
          <p:cNvGrpSpPr/>
          <p:nvPr/>
        </p:nvGrpSpPr>
        <p:grpSpPr>
          <a:xfrm>
            <a:off x="4643438" y="3429006"/>
            <a:ext cx="2462480" cy="400150"/>
            <a:chOff x="5487488" y="3016922"/>
            <a:chExt cx="2108848" cy="342685"/>
          </a:xfrm>
        </p:grpSpPr>
        <p:sp>
          <p:nvSpPr>
            <p:cNvPr id="61" name="圆角矩形 60"/>
            <p:cNvSpPr/>
            <p:nvPr/>
          </p:nvSpPr>
          <p:spPr>
            <a:xfrm>
              <a:off x="5487488" y="3049353"/>
              <a:ext cx="2108848"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5721750" y="3016922"/>
              <a:ext cx="1541082" cy="342685"/>
            </a:xfrm>
            <a:prstGeom prst="rect">
              <a:avLst/>
            </a:prstGeom>
          </p:spPr>
          <p:txBody>
            <a:bodyPr wrap="square" lIns="121960" tIns="60980" rIns="121960" bIns="60980">
              <a:spAutoFit/>
            </a:bodyPr>
            <a:lstStyle/>
            <a:p>
              <a:pPr lvl="0"/>
              <a:endParaRPr lang="zh-CN" altLang="en-US" dirty="0">
                <a:solidFill>
                  <a:prstClr val="white"/>
                </a:solidFill>
                <a:cs typeface="+mn-ea"/>
                <a:sym typeface="+mn-lt"/>
              </a:endParaRPr>
            </a:p>
          </p:txBody>
        </p:sp>
      </p:grpSp>
      <p:sp>
        <p:nvSpPr>
          <p:cNvPr id="63" name="矩形 62"/>
          <p:cNvSpPr/>
          <p:nvPr/>
        </p:nvSpPr>
        <p:spPr>
          <a:xfrm>
            <a:off x="5214942" y="3929072"/>
            <a:ext cx="1236236" cy="369332"/>
          </a:xfrm>
          <a:prstGeom prst="rect">
            <a:avLst/>
          </a:prstGeom>
        </p:spPr>
        <p:txBody>
          <a:bodyPr wrap="none">
            <a:spAutoFit/>
          </a:bodyPr>
          <a:lstStyle/>
          <a:p>
            <a:pPr lvl="0"/>
            <a:r>
              <a:rPr lang="zh-CN" altLang="en-US" dirty="0" smtClean="0">
                <a:solidFill>
                  <a:prstClr val="white"/>
                </a:solidFill>
                <a:cs typeface="+mn-ea"/>
                <a:sym typeface="+mn-lt"/>
              </a:rPr>
              <a:t>  联系方式</a:t>
            </a:r>
            <a:endParaRPr lang="zh-CN" altLang="en-US" dirty="0">
              <a:solidFill>
                <a:prstClr val="white"/>
              </a:solidFill>
              <a:cs typeface="+mn-ea"/>
              <a:sym typeface="+mn-lt"/>
            </a:endParaRPr>
          </a:p>
        </p:txBody>
      </p:sp>
      <p:sp>
        <p:nvSpPr>
          <p:cNvPr id="64" name="矩形 63"/>
          <p:cNvSpPr/>
          <p:nvPr/>
        </p:nvSpPr>
        <p:spPr>
          <a:xfrm>
            <a:off x="4929190" y="3429006"/>
            <a:ext cx="1799506" cy="400150"/>
          </a:xfrm>
          <a:prstGeom prst="rect">
            <a:avLst/>
          </a:prstGeom>
        </p:spPr>
        <p:txBody>
          <a:bodyPr wrap="square" lIns="121960" tIns="60980" rIns="121960" bIns="60980">
            <a:spAutoFit/>
          </a:bodyPr>
          <a:lstStyle/>
          <a:p>
            <a:pPr lvl="0"/>
            <a:r>
              <a:rPr lang="zh-CN" altLang="en-US" dirty="0" smtClean="0">
                <a:solidFill>
                  <a:prstClr val="white"/>
                </a:solidFill>
                <a:cs typeface="+mn-ea"/>
                <a:sym typeface="+mn-lt"/>
              </a:rPr>
              <a:t>      联系方式</a:t>
            </a:r>
            <a:endParaRPr lang="zh-CN" altLang="en-US" dirty="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清远楚江销售规模</a:t>
            </a:r>
            <a:endParaRPr lang="zh-CN" altLang="en-US" sz="1600" b="1" dirty="0"/>
          </a:p>
        </p:txBody>
      </p:sp>
      <p:sp>
        <p:nvSpPr>
          <p:cNvPr id="14" name="矩形 1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1"/>
          <a:srcRect/>
          <a:stretch>
            <a:fillRect/>
          </a:stretch>
        </p:blipFill>
        <p:spPr bwMode="auto">
          <a:xfrm>
            <a:off x="357158" y="857238"/>
            <a:ext cx="8358246" cy="4057662"/>
          </a:xfrm>
          <a:prstGeom prst="rect">
            <a:avLst/>
          </a:prstGeom>
          <a:noFill/>
          <a:ln w="9525">
            <a:noFill/>
            <a:miter lim="800000"/>
            <a:headEnd/>
            <a:tailEnd/>
          </a:ln>
          <a:effectLst/>
        </p:spPr>
      </p:pic>
      <p:sp>
        <p:nvSpPr>
          <p:cNvPr id="9" name="矩形 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清远楚江销售收入</a:t>
            </a:r>
            <a:endParaRPr lang="zh-CN" altLang="en-US" sz="1600" b="1" dirty="0"/>
          </a:p>
        </p:txBody>
      </p:sp>
      <p:sp>
        <p:nvSpPr>
          <p:cNvPr id="13" name="矩形 1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6" name="Picture 2"/>
          <p:cNvPicPr>
            <a:picLocks noChangeAspect="1" noChangeArrowheads="1"/>
          </p:cNvPicPr>
          <p:nvPr/>
        </p:nvPicPr>
        <p:blipFill>
          <a:blip r:embed="rId1"/>
          <a:srcRect/>
          <a:stretch>
            <a:fillRect/>
          </a:stretch>
        </p:blipFill>
        <p:spPr bwMode="auto">
          <a:xfrm>
            <a:off x="357158" y="1000114"/>
            <a:ext cx="8358246" cy="3762386"/>
          </a:xfrm>
          <a:prstGeom prst="rect">
            <a:avLst/>
          </a:prstGeom>
          <a:noFill/>
          <a:ln w="9525">
            <a:noFill/>
            <a:miter lim="800000"/>
            <a:headEnd/>
            <a:tailEnd/>
          </a:ln>
          <a:effectLst/>
        </p:spPr>
      </p:pic>
      <p:sp>
        <p:nvSpPr>
          <p:cNvPr id="9" name="燕尾形 8"/>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0" name="矩形 9"/>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清远楚江资产规模</a:t>
            </a:r>
            <a:endParaRPr lang="zh-CN" altLang="en-US" sz="1600" b="1" dirty="0"/>
          </a:p>
        </p:txBody>
      </p:sp>
      <p:sp>
        <p:nvSpPr>
          <p:cNvPr id="13" name="矩形 1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074" name="Picture 2"/>
          <p:cNvPicPr>
            <a:picLocks noChangeAspect="1" noChangeArrowheads="1"/>
          </p:cNvPicPr>
          <p:nvPr/>
        </p:nvPicPr>
        <p:blipFill>
          <a:blip r:embed="rId1"/>
          <a:srcRect/>
          <a:stretch>
            <a:fillRect/>
          </a:stretch>
        </p:blipFill>
        <p:spPr bwMode="auto">
          <a:xfrm>
            <a:off x="357158" y="928676"/>
            <a:ext cx="8429684" cy="3819537"/>
          </a:xfrm>
          <a:prstGeom prst="rect">
            <a:avLst/>
          </a:prstGeom>
          <a:noFill/>
          <a:ln w="9525">
            <a:noFill/>
            <a:miter lim="800000"/>
            <a:headEnd/>
            <a:tailEnd/>
          </a:ln>
          <a:effectLst/>
        </p:spPr>
      </p:pic>
      <p:sp>
        <p:nvSpPr>
          <p:cNvPr id="9" name="矩形 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rot="5400000">
            <a:off x="6104309" y="3539771"/>
            <a:ext cx="2080506" cy="158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643570" y="2571750"/>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4071934" y="2571750"/>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714612" y="2643188"/>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643042" y="2714626"/>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571472" y="2705822"/>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38" idx="6"/>
          </p:cNvCxnSpPr>
          <p:nvPr/>
        </p:nvCxnSpPr>
        <p:spPr>
          <a:xfrm>
            <a:off x="642910" y="4643452"/>
            <a:ext cx="7930742" cy="56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椭圆 133"/>
          <p:cNvSpPr/>
          <p:nvPr/>
        </p:nvSpPr>
        <p:spPr bwMode="auto">
          <a:xfrm>
            <a:off x="1571604"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5" name="椭圆 134"/>
          <p:cNvSpPr/>
          <p:nvPr/>
        </p:nvSpPr>
        <p:spPr bwMode="auto">
          <a:xfrm>
            <a:off x="498910"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6" name="椭圆 135"/>
          <p:cNvSpPr/>
          <p:nvPr/>
        </p:nvSpPr>
        <p:spPr bwMode="auto">
          <a:xfrm>
            <a:off x="2643174"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7" name="椭圆 136"/>
          <p:cNvSpPr/>
          <p:nvPr/>
        </p:nvSpPr>
        <p:spPr bwMode="auto">
          <a:xfrm>
            <a:off x="7072330"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8" name="椭圆 137"/>
          <p:cNvSpPr/>
          <p:nvPr/>
        </p:nvSpPr>
        <p:spPr bwMode="auto">
          <a:xfrm>
            <a:off x="8429652"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40" name="TextBox 139"/>
          <p:cNvSpPr txBox="1"/>
          <p:nvPr/>
        </p:nvSpPr>
        <p:spPr>
          <a:xfrm>
            <a:off x="571472" y="3354580"/>
            <a:ext cx="973961" cy="7888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清远精诚铜业有限公司成立，并于</a:t>
            </a:r>
            <a:r>
              <a:rPr lang="en-US" altLang="zh-CN" sz="1000" kern="1400" spc="100" dirty="0" smtClean="0">
                <a:solidFill>
                  <a:schemeClr val="tx1"/>
                </a:solidFill>
                <a:latin typeface="+mn-lt"/>
                <a:cs typeface="+mn-cs"/>
                <a:sym typeface="+mn-lt"/>
              </a:rPr>
              <a:t>10</a:t>
            </a:r>
            <a:r>
              <a:rPr lang="zh-CN" altLang="en-US" sz="1000" kern="1400" spc="100" dirty="0" smtClean="0">
                <a:solidFill>
                  <a:schemeClr val="tx1"/>
                </a:solidFill>
                <a:latin typeface="+mn-lt"/>
                <a:cs typeface="+mn-cs"/>
                <a:sym typeface="+mn-lt"/>
              </a:rPr>
              <a:t>月顺利投产。</a:t>
            </a:r>
            <a:endParaRPr lang="zh-CN" altLang="en-US" sz="1000" kern="1400" spc="100" dirty="0" smtClean="0">
              <a:solidFill>
                <a:schemeClr val="tx1"/>
              </a:solidFill>
              <a:latin typeface="+mn-lt"/>
              <a:cs typeface="+mn-cs"/>
              <a:sym typeface="+mn-lt"/>
            </a:endParaRPr>
          </a:p>
        </p:txBody>
      </p:sp>
      <p:sp>
        <p:nvSpPr>
          <p:cNvPr id="142" name="TextBox 141"/>
          <p:cNvSpPr txBox="1"/>
          <p:nvPr/>
        </p:nvSpPr>
        <p:spPr>
          <a:xfrm>
            <a:off x="1714480" y="3214692"/>
            <a:ext cx="928694" cy="9296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安徽精诚铜业有限公司成为上市公司，含清远精诚铜业。</a:t>
            </a:r>
            <a:endParaRPr lang="zh-CN" altLang="en-US" sz="1000" kern="1400" spc="100" dirty="0" smtClean="0">
              <a:solidFill>
                <a:schemeClr val="tx1"/>
              </a:solidFill>
              <a:latin typeface="+mn-lt"/>
              <a:cs typeface="+mn-cs"/>
              <a:sym typeface="+mn-lt"/>
            </a:endParaRPr>
          </a:p>
        </p:txBody>
      </p:sp>
      <p:sp>
        <p:nvSpPr>
          <p:cNvPr id="144" name="TextBox 143"/>
          <p:cNvSpPr txBox="1"/>
          <p:nvPr/>
        </p:nvSpPr>
        <p:spPr>
          <a:xfrm>
            <a:off x="2786050" y="3071816"/>
            <a:ext cx="1214446" cy="128588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清远精诚铜业有限公司更名为清远楚江铜业有限公司，并成立了揭阳分公司，清远一二期项目与揭阳分公司合并成为安徽楚江集团下属广东事业部。</a:t>
            </a:r>
            <a:endParaRPr lang="zh-CN" altLang="en-US" sz="1000" kern="1400" spc="100" dirty="0" smtClean="0">
              <a:solidFill>
                <a:schemeClr val="tx1"/>
              </a:solidFill>
              <a:latin typeface="+mn-lt"/>
              <a:cs typeface="+mn-cs"/>
              <a:sym typeface="+mn-lt"/>
            </a:endParaRPr>
          </a:p>
        </p:txBody>
      </p:sp>
      <p:sp>
        <p:nvSpPr>
          <p:cNvPr id="146" name="TextBox 145"/>
          <p:cNvSpPr txBox="1"/>
          <p:nvPr/>
        </p:nvSpPr>
        <p:spPr>
          <a:xfrm>
            <a:off x="4214810" y="2928940"/>
            <a:ext cx="1214446" cy="121444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清远楚江投资</a:t>
            </a:r>
            <a:r>
              <a:rPr lang="en-US" altLang="zh-CN" sz="1000" kern="1400" spc="100" dirty="0" smtClean="0">
                <a:solidFill>
                  <a:schemeClr val="tx1"/>
                </a:solidFill>
                <a:latin typeface="+mn-lt"/>
                <a:cs typeface="+mn-cs"/>
                <a:sym typeface="+mn-lt"/>
              </a:rPr>
              <a:t>6.2</a:t>
            </a:r>
            <a:r>
              <a:rPr lang="zh-CN" altLang="en-US" sz="1000" kern="1400" spc="100" dirty="0" smtClean="0">
                <a:solidFill>
                  <a:schemeClr val="tx1"/>
                </a:solidFill>
                <a:latin typeface="+mn-lt"/>
                <a:cs typeface="+mn-cs"/>
                <a:sym typeface="+mn-lt"/>
              </a:rPr>
              <a:t>亿元，开始建设“年产</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万吨高精密度铜带”项目，同时投资</a:t>
            </a:r>
            <a:r>
              <a:rPr lang="en-US" altLang="zh-CN" sz="1000" kern="1400" spc="100" dirty="0" smtClean="0">
                <a:solidFill>
                  <a:schemeClr val="tx1"/>
                </a:solidFill>
                <a:latin typeface="+mn-lt"/>
                <a:cs typeface="+mn-cs"/>
                <a:sym typeface="+mn-lt"/>
              </a:rPr>
              <a:t>4000</a:t>
            </a:r>
            <a:r>
              <a:rPr lang="zh-CN" altLang="en-US" sz="1000" kern="1400" spc="100" dirty="0" smtClean="0">
                <a:solidFill>
                  <a:schemeClr val="tx1"/>
                </a:solidFill>
                <a:latin typeface="+mn-lt"/>
                <a:cs typeface="+mn-cs"/>
                <a:sym typeface="+mn-lt"/>
              </a:rPr>
              <a:t>万建设新材料研发中心。开启了清远楚江华南市场战略布局。</a:t>
            </a:r>
            <a:endParaRPr lang="zh-CN" altLang="en-US" sz="1000" kern="1400" spc="100" dirty="0" smtClean="0">
              <a:solidFill>
                <a:schemeClr val="tx1"/>
              </a:solidFill>
              <a:latin typeface="+mn-lt"/>
              <a:cs typeface="+mn-cs"/>
              <a:sym typeface="+mn-lt"/>
            </a:endParaRPr>
          </a:p>
          <a:p>
            <a:pPr>
              <a:lnSpc>
                <a:spcPct val="100000"/>
              </a:lnSpc>
            </a:pPr>
            <a:endParaRPr lang="zh-CN" altLang="en-US" sz="1000" dirty="0">
              <a:solidFill>
                <a:schemeClr val="tx1">
                  <a:lumMod val="65000"/>
                  <a:lumOff val="35000"/>
                </a:schemeClr>
              </a:solidFill>
            </a:endParaRPr>
          </a:p>
        </p:txBody>
      </p:sp>
      <p:grpSp>
        <p:nvGrpSpPr>
          <p:cNvPr id="155" name="组合 154"/>
          <p:cNvGrpSpPr>
            <a:grpSpLocks noChangeAspect="1"/>
          </p:cNvGrpSpPr>
          <p:nvPr/>
        </p:nvGrpSpPr>
        <p:grpSpPr>
          <a:xfrm>
            <a:off x="206978" y="2493568"/>
            <a:ext cx="717036" cy="864000"/>
            <a:chOff x="1230317" y="1347616"/>
            <a:chExt cx="948873" cy="1143356"/>
          </a:xfrm>
        </p:grpSpPr>
        <p:sp>
          <p:nvSpPr>
            <p:cNvPr id="156"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57" name="MH_Other_9"/>
            <p:cNvSpPr/>
            <p:nvPr>
              <p:custDataLst>
                <p:tags r:id="rId1"/>
              </p:custDataLst>
            </p:nvPr>
          </p:nvSpPr>
          <p:spPr>
            <a:xfrm>
              <a:off x="1309349" y="1429659"/>
              <a:ext cx="788523" cy="78852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2005</a:t>
              </a:r>
              <a:endParaRPr lang="zh-CN" altLang="en-US" sz="2200" dirty="0">
                <a:latin typeface="Impact" panose="020B0806030902050204" pitchFamily="34" charset="0"/>
                <a:ea typeface="微软雅黑" panose="020B0503020204020204" pitchFamily="34" charset="-122"/>
              </a:endParaRPr>
            </a:p>
          </p:txBody>
        </p:sp>
      </p:grpSp>
      <p:grpSp>
        <p:nvGrpSpPr>
          <p:cNvPr id="158" name="组合 157"/>
          <p:cNvGrpSpPr>
            <a:grpSpLocks noChangeAspect="1"/>
          </p:cNvGrpSpPr>
          <p:nvPr/>
        </p:nvGrpSpPr>
        <p:grpSpPr>
          <a:xfrm>
            <a:off x="2285984" y="2000246"/>
            <a:ext cx="896295" cy="1080000"/>
            <a:chOff x="1230317" y="1347616"/>
            <a:chExt cx="948873" cy="1143356"/>
          </a:xfrm>
        </p:grpSpPr>
        <p:sp>
          <p:nvSpPr>
            <p:cNvPr id="159"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60" name="MH_Other_9"/>
            <p:cNvSpPr/>
            <p:nvPr>
              <p:custDataLst>
                <p:tags r:id="rId2"/>
              </p:custDataLst>
            </p:nvPr>
          </p:nvSpPr>
          <p:spPr>
            <a:xfrm>
              <a:off x="1336927" y="1451557"/>
              <a:ext cx="738321" cy="7383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2015</a:t>
              </a:r>
              <a:endParaRPr lang="zh-CN" altLang="en-US" sz="2200" dirty="0">
                <a:latin typeface="Impact" panose="020B0806030902050204" pitchFamily="34" charset="0"/>
                <a:ea typeface="微软雅黑" panose="020B0503020204020204" pitchFamily="34" charset="-122"/>
              </a:endParaRPr>
            </a:p>
          </p:txBody>
        </p:sp>
      </p:grpSp>
      <p:grpSp>
        <p:nvGrpSpPr>
          <p:cNvPr id="161" name="组合 160"/>
          <p:cNvGrpSpPr>
            <a:grpSpLocks noChangeAspect="1"/>
          </p:cNvGrpSpPr>
          <p:nvPr/>
        </p:nvGrpSpPr>
        <p:grpSpPr>
          <a:xfrm>
            <a:off x="1214414" y="2214560"/>
            <a:ext cx="806666" cy="972000"/>
            <a:chOff x="1230317" y="1347616"/>
            <a:chExt cx="948873" cy="1143356"/>
          </a:xfrm>
        </p:grpSpPr>
        <p:sp>
          <p:nvSpPr>
            <p:cNvPr id="162"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63" name="MH_Other_9"/>
            <p:cNvSpPr/>
            <p:nvPr>
              <p:custDataLst>
                <p:tags r:id="rId3"/>
              </p:custDataLst>
            </p:nvPr>
          </p:nvSpPr>
          <p:spPr>
            <a:xfrm>
              <a:off x="1334688" y="1451989"/>
              <a:ext cx="739071" cy="73907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400" dirty="0" smtClean="0">
                  <a:latin typeface="Impact" panose="020B0806030902050204" pitchFamily="34" charset="0"/>
                  <a:ea typeface="微软雅黑" panose="020B0503020204020204" pitchFamily="34" charset="-122"/>
                </a:rPr>
                <a:t>2007</a:t>
              </a:r>
              <a:endParaRPr lang="zh-CN" altLang="en-US" sz="2400" dirty="0">
                <a:latin typeface="Impact" panose="020B0806030902050204" pitchFamily="34" charset="0"/>
                <a:ea typeface="微软雅黑" panose="020B0503020204020204" pitchFamily="34" charset="-122"/>
              </a:endParaRPr>
            </a:p>
          </p:txBody>
        </p:sp>
      </p:grpSp>
      <p:sp>
        <p:nvSpPr>
          <p:cNvPr id="58" name="椭圆 57"/>
          <p:cNvSpPr/>
          <p:nvPr/>
        </p:nvSpPr>
        <p:spPr bwMode="auto">
          <a:xfrm>
            <a:off x="4000496"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grpSp>
        <p:nvGrpSpPr>
          <p:cNvPr id="60" name="组合 59"/>
          <p:cNvGrpSpPr>
            <a:grpSpLocks noChangeAspect="1"/>
          </p:cNvGrpSpPr>
          <p:nvPr/>
        </p:nvGrpSpPr>
        <p:grpSpPr>
          <a:xfrm>
            <a:off x="3571868" y="1785932"/>
            <a:ext cx="985925" cy="1188000"/>
            <a:chOff x="1230317" y="1347616"/>
            <a:chExt cx="948873" cy="1143356"/>
          </a:xfrm>
        </p:grpSpPr>
        <p:sp>
          <p:nvSpPr>
            <p:cNvPr id="61"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62" name="MH_Other_9"/>
            <p:cNvSpPr/>
            <p:nvPr>
              <p:custDataLst>
                <p:tags r:id="rId4"/>
              </p:custDataLst>
            </p:nvPr>
          </p:nvSpPr>
          <p:spPr>
            <a:xfrm>
              <a:off x="1336927" y="1451557"/>
              <a:ext cx="738321" cy="7383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2018</a:t>
              </a:r>
              <a:endParaRPr lang="zh-CN" altLang="en-US" sz="2200" dirty="0">
                <a:latin typeface="Impact" panose="020B0806030902050204" pitchFamily="34" charset="0"/>
                <a:ea typeface="微软雅黑" panose="020B0503020204020204" pitchFamily="34" charset="-122"/>
              </a:endParaRPr>
            </a:p>
          </p:txBody>
        </p:sp>
      </p:grpSp>
      <p:grpSp>
        <p:nvGrpSpPr>
          <p:cNvPr id="152" name="组合 151"/>
          <p:cNvGrpSpPr>
            <a:grpSpLocks noChangeAspect="1"/>
          </p:cNvGrpSpPr>
          <p:nvPr/>
        </p:nvGrpSpPr>
        <p:grpSpPr>
          <a:xfrm>
            <a:off x="5072066" y="1428742"/>
            <a:ext cx="1075554" cy="1296000"/>
            <a:chOff x="1230317" y="1347616"/>
            <a:chExt cx="948873" cy="1143356"/>
          </a:xfrm>
        </p:grpSpPr>
        <p:sp>
          <p:nvSpPr>
            <p:cNvPr id="153"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54" name="MH_Other_9"/>
            <p:cNvSpPr/>
            <p:nvPr>
              <p:custDataLst>
                <p:tags r:id="rId5"/>
              </p:custDataLst>
            </p:nvPr>
          </p:nvSpPr>
          <p:spPr>
            <a:xfrm>
              <a:off x="1334047" y="1444924"/>
              <a:ext cx="741412" cy="7414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600" dirty="0" smtClean="0">
                  <a:latin typeface="Impact" panose="020B0806030902050204" pitchFamily="34" charset="0"/>
                  <a:ea typeface="微软雅黑" panose="020B0503020204020204" pitchFamily="34" charset="-122"/>
                </a:rPr>
                <a:t>2020</a:t>
              </a:r>
              <a:endParaRPr lang="zh-CN" altLang="en-US" sz="2600" dirty="0">
                <a:latin typeface="Impact" panose="020B0806030902050204" pitchFamily="34" charset="0"/>
                <a:ea typeface="微软雅黑" panose="020B0503020204020204" pitchFamily="34" charset="-122"/>
              </a:endParaRPr>
            </a:p>
          </p:txBody>
        </p:sp>
      </p:grpSp>
      <p:sp>
        <p:nvSpPr>
          <p:cNvPr id="63" name="TextBox 62"/>
          <p:cNvSpPr txBox="1"/>
          <p:nvPr/>
        </p:nvSpPr>
        <p:spPr>
          <a:xfrm>
            <a:off x="5715008" y="2786064"/>
            <a:ext cx="1357322" cy="15716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清远楚江“年产</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万吨高精密度铜带”项目已于</a:t>
            </a:r>
            <a:r>
              <a:rPr lang="en-US" altLang="zh-CN" sz="1000" kern="1400" spc="100" dirty="0" smtClean="0">
                <a:solidFill>
                  <a:schemeClr val="tx1"/>
                </a:solidFill>
                <a:latin typeface="+mn-lt"/>
                <a:cs typeface="+mn-cs"/>
                <a:sym typeface="+mn-lt"/>
              </a:rPr>
              <a:t>7</a:t>
            </a:r>
            <a:r>
              <a:rPr lang="zh-CN" altLang="en-US" sz="1000" kern="1400" spc="100" dirty="0" smtClean="0">
                <a:solidFill>
                  <a:schemeClr val="tx1"/>
                </a:solidFill>
                <a:latin typeface="+mn-lt"/>
                <a:cs typeface="+mn-cs"/>
                <a:sym typeface="+mn-lt"/>
              </a:rPr>
              <a:t>月全面投产，新材料研发中心于</a:t>
            </a:r>
            <a:r>
              <a:rPr lang="en-US" altLang="zh-CN" sz="1000" kern="1400" spc="100" dirty="0" smtClean="0">
                <a:solidFill>
                  <a:schemeClr val="tx1"/>
                </a:solidFill>
                <a:latin typeface="+mn-lt"/>
                <a:cs typeface="+mn-cs"/>
                <a:sym typeface="+mn-lt"/>
              </a:rPr>
              <a:t>5</a:t>
            </a:r>
            <a:r>
              <a:rPr lang="zh-CN" altLang="en-US" sz="1000" kern="1400" spc="100" dirty="0" smtClean="0">
                <a:solidFill>
                  <a:schemeClr val="tx1"/>
                </a:solidFill>
                <a:latin typeface="+mn-lt"/>
                <a:cs typeface="+mn-cs"/>
                <a:sym typeface="+mn-lt"/>
              </a:rPr>
              <a:t>月建成使用。为</a:t>
            </a:r>
            <a:r>
              <a:rPr lang="zh-CN" altLang="en-US" sz="1000" kern="1400" spc="100" dirty="0" smtClean="0">
                <a:solidFill>
                  <a:schemeClr val="tx1"/>
                </a:solidFill>
                <a:sym typeface="+mn-lt"/>
              </a:rPr>
              <a:t>清远楚江在华南市场奠定问鼎之势。</a:t>
            </a:r>
            <a:endParaRPr lang="en-US" altLang="zh-CN" sz="1000" kern="1400" spc="100" dirty="0" smtClean="0">
              <a:solidFill>
                <a:schemeClr val="tx1"/>
              </a:solidFill>
              <a:latin typeface="+mn-lt"/>
              <a:cs typeface="+mn-cs"/>
              <a:sym typeface="+mn-lt"/>
            </a:endParaRPr>
          </a:p>
        </p:txBody>
      </p:sp>
      <p:grpSp>
        <p:nvGrpSpPr>
          <p:cNvPr id="56" name="组合 55"/>
          <p:cNvGrpSpPr>
            <a:grpSpLocks noChangeAspect="1"/>
          </p:cNvGrpSpPr>
          <p:nvPr/>
        </p:nvGrpSpPr>
        <p:grpSpPr>
          <a:xfrm>
            <a:off x="6572264" y="1214428"/>
            <a:ext cx="1165183" cy="1404000"/>
            <a:chOff x="1230317" y="1347616"/>
            <a:chExt cx="948873" cy="1143356"/>
          </a:xfrm>
        </p:grpSpPr>
        <p:sp>
          <p:nvSpPr>
            <p:cNvPr id="57"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64" name="MH_Other_9"/>
            <p:cNvSpPr/>
            <p:nvPr>
              <p:custDataLst>
                <p:tags r:id="rId6"/>
              </p:custDataLst>
            </p:nvPr>
          </p:nvSpPr>
          <p:spPr>
            <a:xfrm>
              <a:off x="1334047" y="1444924"/>
              <a:ext cx="741412" cy="7414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600" dirty="0" smtClean="0">
                  <a:latin typeface="Impact" panose="020B0806030902050204" pitchFamily="34" charset="0"/>
                  <a:ea typeface="微软雅黑" panose="020B0503020204020204" pitchFamily="34" charset="-122"/>
                </a:rPr>
                <a:t>2021</a:t>
              </a:r>
              <a:endParaRPr lang="zh-CN" altLang="en-US" sz="2600" dirty="0">
                <a:latin typeface="Impact" panose="020B0806030902050204" pitchFamily="34" charset="0"/>
                <a:ea typeface="微软雅黑" panose="020B0503020204020204" pitchFamily="34" charset="-122"/>
              </a:endParaRPr>
            </a:p>
          </p:txBody>
        </p:sp>
      </p:grpSp>
      <p:sp>
        <p:nvSpPr>
          <p:cNvPr id="65" name="椭圆 64"/>
          <p:cNvSpPr/>
          <p:nvPr/>
        </p:nvSpPr>
        <p:spPr bwMode="auto">
          <a:xfrm>
            <a:off x="5572132"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66" name="TextBox 65"/>
          <p:cNvSpPr txBox="1"/>
          <p:nvPr/>
        </p:nvSpPr>
        <p:spPr>
          <a:xfrm>
            <a:off x="7143768" y="2643188"/>
            <a:ext cx="1428760" cy="15716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en-US" altLang="en-US" sz="1000" kern="1400" spc="100" dirty="0" smtClean="0">
                <a:solidFill>
                  <a:schemeClr val="tx1"/>
                </a:solidFill>
                <a:latin typeface="+mn-lt"/>
                <a:cs typeface="+mn-cs"/>
                <a:sym typeface="+mn-lt"/>
              </a:rPr>
              <a:t>2021</a:t>
            </a:r>
            <a:r>
              <a:rPr lang="zh-CN" altLang="en-US" sz="1000" kern="1400" spc="100" dirty="0" smtClean="0">
                <a:solidFill>
                  <a:schemeClr val="tx1"/>
                </a:solidFill>
                <a:latin typeface="+mn-lt"/>
                <a:cs typeface="+mn-cs"/>
                <a:sym typeface="+mn-lt"/>
              </a:rPr>
              <a:t>年清远楚江公司实现产销规模</a:t>
            </a:r>
            <a:r>
              <a:rPr lang="en-US" altLang="en-US" sz="1000" kern="1400" spc="100" dirty="0" smtClean="0">
                <a:solidFill>
                  <a:schemeClr val="tx1"/>
                </a:solidFill>
                <a:latin typeface="+mn-lt"/>
                <a:cs typeface="+mn-cs"/>
                <a:sym typeface="+mn-lt"/>
              </a:rPr>
              <a:t>8.6</a:t>
            </a:r>
            <a:r>
              <a:rPr lang="zh-CN" altLang="en-US" sz="1000" kern="1400" spc="100" dirty="0" smtClean="0">
                <a:solidFill>
                  <a:schemeClr val="tx1"/>
                </a:solidFill>
                <a:latin typeface="+mn-lt"/>
                <a:cs typeface="+mn-cs"/>
                <a:sym typeface="+mn-lt"/>
              </a:rPr>
              <a:t>万吨、营收</a:t>
            </a:r>
            <a:r>
              <a:rPr lang="en-US" altLang="en-US" sz="1000" kern="1400" spc="100" dirty="0" smtClean="0">
                <a:solidFill>
                  <a:schemeClr val="tx1"/>
                </a:solidFill>
                <a:latin typeface="+mn-lt"/>
                <a:cs typeface="+mn-cs"/>
                <a:sym typeface="+mn-lt"/>
              </a:rPr>
              <a:t>40</a:t>
            </a:r>
            <a:r>
              <a:rPr lang="zh-CN" altLang="en-US" sz="1000" kern="1400" spc="100" dirty="0" smtClean="0">
                <a:solidFill>
                  <a:schemeClr val="tx1"/>
                </a:solidFill>
                <a:latin typeface="+mn-lt"/>
                <a:cs typeface="+mn-cs"/>
                <a:sym typeface="+mn-lt"/>
              </a:rPr>
              <a:t>亿元，同比分别增长</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a:t>
            </a:r>
            <a:r>
              <a:rPr lang="en-US" altLang="en-US" sz="1000" kern="1400" spc="100" dirty="0" smtClean="0">
                <a:solidFill>
                  <a:schemeClr val="tx1"/>
                </a:solidFill>
                <a:latin typeface="+mn-lt"/>
                <a:cs typeface="+mn-cs"/>
                <a:sym typeface="+mn-lt"/>
              </a:rPr>
              <a:t>81%</a:t>
            </a:r>
            <a:r>
              <a:rPr lang="zh-CN" altLang="en-US" sz="1000" kern="1400" spc="100" dirty="0" smtClean="0">
                <a:solidFill>
                  <a:schemeClr val="tx1"/>
                </a:solidFill>
                <a:latin typeface="+mn-lt"/>
                <a:cs typeface="+mn-cs"/>
                <a:sym typeface="+mn-lt"/>
              </a:rPr>
              <a:t>。年产</a:t>
            </a:r>
            <a:r>
              <a:rPr lang="en-US" altLang="en-US" sz="1000" kern="1400" spc="100" dirty="0" smtClean="0">
                <a:solidFill>
                  <a:schemeClr val="tx1"/>
                </a:solidFill>
                <a:latin typeface="+mn-lt"/>
                <a:cs typeface="+mn-cs"/>
                <a:sym typeface="+mn-lt"/>
              </a:rPr>
              <a:t>3</a:t>
            </a:r>
            <a:r>
              <a:rPr lang="zh-CN" altLang="en-US" sz="1000" kern="1400" spc="100" dirty="0" smtClean="0">
                <a:solidFill>
                  <a:schemeClr val="tx1"/>
                </a:solidFill>
                <a:latin typeface="+mn-lt"/>
                <a:cs typeface="+mn-cs"/>
                <a:sym typeface="+mn-lt"/>
              </a:rPr>
              <a:t>万吨技改升级项目在</a:t>
            </a:r>
            <a:r>
              <a:rPr lang="en-US" altLang="en-US" sz="1000" kern="1400" spc="100" dirty="0" smtClean="0">
                <a:solidFill>
                  <a:schemeClr val="tx1"/>
                </a:solidFill>
                <a:latin typeface="+mn-lt"/>
                <a:cs typeface="+mn-cs"/>
                <a:sym typeface="+mn-lt"/>
              </a:rPr>
              <a:t>2021</a:t>
            </a:r>
            <a:r>
              <a:rPr lang="zh-CN" altLang="en-US" sz="1000" kern="1400" spc="100" dirty="0" smtClean="0">
                <a:solidFill>
                  <a:schemeClr val="tx1"/>
                </a:solidFill>
                <a:latin typeface="+mn-lt"/>
                <a:cs typeface="+mn-cs"/>
                <a:sym typeface="+mn-lt"/>
              </a:rPr>
              <a:t>年内启动实施，升级后铜板带产能达</a:t>
            </a:r>
            <a:r>
              <a:rPr lang="en-US" altLang="en-US" sz="1000" kern="1400" spc="100" dirty="0" smtClean="0">
                <a:solidFill>
                  <a:schemeClr val="tx1"/>
                </a:solidFill>
                <a:latin typeface="+mn-lt"/>
                <a:cs typeface="+mn-cs"/>
                <a:sym typeface="+mn-lt"/>
              </a:rPr>
              <a:t>10</a:t>
            </a:r>
            <a:r>
              <a:rPr lang="zh-CN" altLang="en-US" sz="1000" kern="1400" spc="100" dirty="0" smtClean="0">
                <a:solidFill>
                  <a:schemeClr val="tx1"/>
                </a:solidFill>
                <a:latin typeface="+mn-lt"/>
                <a:cs typeface="+mn-cs"/>
                <a:sym typeface="+mn-lt"/>
              </a:rPr>
              <a:t>万吨，产销规模和品质均位居华南地区第一。</a:t>
            </a:r>
            <a:endParaRPr lang="zh-CN" altLang="en-US" sz="1000" kern="1400" spc="100" dirty="0">
              <a:solidFill>
                <a:schemeClr val="tx1"/>
              </a:solidFill>
              <a:latin typeface="+mn-lt"/>
              <a:cs typeface="+mn-cs"/>
              <a:sym typeface="+mn-lt"/>
            </a:endParaRPr>
          </a:p>
        </p:txBody>
      </p:sp>
      <p:sp>
        <p:nvSpPr>
          <p:cNvPr id="53" name="TextBox 52"/>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清远楚江发展历程</a:t>
            </a:r>
            <a:endParaRPr lang="zh-CN" altLang="en-US" sz="1600" b="1" dirty="0"/>
          </a:p>
        </p:txBody>
      </p:sp>
      <p:sp>
        <p:nvSpPr>
          <p:cNvPr id="69" name="矩形 68"/>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矩形 4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燕尾形 48"/>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conveyor dir="l"/>
      </p:transition>
    </mc:Choice>
    <mc:Fallback>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sp useBgFill="1">
        <p:nvSpPr>
          <p:cNvPr id="11" name="圆角矩形 10"/>
          <p:cNvSpPr/>
          <p:nvPr/>
        </p:nvSpPr>
        <p:spPr>
          <a:xfrm>
            <a:off x="500034" y="928676"/>
            <a:ext cx="8143932" cy="35719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结合国内消费市场需求及集团产业发展方向， “十四五”期间集团将进一步增加在华南地区的投资，以清远楚江为基础建设华南产业基地，并配套建设区域性铜基材料产业研发中心</a:t>
            </a:r>
            <a:r>
              <a:rPr lang="zh-CN" altLang="en-US" sz="1600" dirty="0" smtClean="0">
                <a:solidFill>
                  <a:schemeClr val="tx1"/>
                </a:solidFill>
              </a:rPr>
              <a:t>。</a:t>
            </a:r>
            <a:endParaRPr lang="en-US" altLang="zh-CN" sz="1600" dirty="0" smtClean="0">
              <a:solidFill>
                <a:schemeClr val="tx1"/>
              </a:solidFill>
            </a:endParaRPr>
          </a:p>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3363" t="6504" r="2083" b="23576"/>
          <a:stretch>
            <a:fillRect/>
          </a:stretch>
        </p:blipFill>
        <p:spPr>
          <a:xfrm>
            <a:off x="928662" y="2500311"/>
            <a:ext cx="7358114" cy="1857389"/>
          </a:xfrm>
          <a:prstGeom prst="rect">
            <a:avLst/>
          </a:prstGeom>
          <a:ln>
            <a:solidFill>
              <a:srgbClr val="1D50A2"/>
            </a:solidFill>
          </a:ln>
        </p:spPr>
      </p:pic>
      <p:sp>
        <p:nvSpPr>
          <p:cNvPr id="16" name="矩形 1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燕尾形 1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圆角矩形 12"/>
          <p:cNvSpPr/>
          <p:nvPr/>
        </p:nvSpPr>
        <p:spPr>
          <a:xfrm>
            <a:off x="571472" y="1071552"/>
            <a:ext cx="8143932" cy="314327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按整体规划、分步实施原则，以智能化、信息化、绿色工厂为标准，引进国际一流装备，建设国际一流、国内领先的高端铜基材料专业化产业园区，形成精密铜带、铜导体材料（高端细线）、铜合金线材三大产业为一体的品种全、水平高、服务强的智能制造基地，产品辐射珠三角及东南亚市场。</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sp>
        <p:nvSpPr>
          <p:cNvPr id="17" name="矩形 16"/>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燕尾形 1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grpSp>
        <p:nvGrpSpPr>
          <p:cNvPr id="2" name="组合 10"/>
          <p:cNvGrpSpPr/>
          <p:nvPr/>
        </p:nvGrpSpPr>
        <p:grpSpPr>
          <a:xfrm>
            <a:off x="0" y="1000114"/>
            <a:ext cx="8858280" cy="2714644"/>
            <a:chOff x="2686049" y="1806576"/>
            <a:chExt cx="6819363" cy="2717799"/>
          </a:xfrm>
        </p:grpSpPr>
        <p:sp>
          <p:nvSpPr>
            <p:cNvPr id="12" name="Rectangle 368"/>
            <p:cNvSpPr>
              <a:spLocks noChangeArrowheads="1"/>
            </p:cNvSpPr>
            <p:nvPr/>
          </p:nvSpPr>
          <p:spPr bwMode="auto">
            <a:xfrm>
              <a:off x="2701482" y="3186909"/>
              <a:ext cx="6798787" cy="108027"/>
            </a:xfrm>
            <a:prstGeom prst="rect">
              <a:avLst/>
            </a:prstGeom>
            <a:solidFill>
              <a:srgbClr val="1D50A2"/>
            </a:solidFill>
            <a:ln>
              <a:noFill/>
            </a:ln>
          </p:spPr>
          <p:txBody>
            <a:bodyPr vert="horz" wrap="square" lIns="91440" tIns="45720" rIns="91440" bIns="45720" numCol="1" anchor="t" anchorCtr="0" compatLnSpc="1"/>
            <a:lstStyle/>
            <a:p>
              <a:endParaRPr lang="zh-CN" altLang="en-US"/>
            </a:p>
          </p:txBody>
        </p:sp>
        <p:sp>
          <p:nvSpPr>
            <p:cNvPr id="14" name="Freeform 369"/>
            <p:cNvSpPr/>
            <p:nvPr/>
          </p:nvSpPr>
          <p:spPr bwMode="auto">
            <a:xfrm>
              <a:off x="2686049" y="3174907"/>
              <a:ext cx="1184858" cy="481831"/>
            </a:xfrm>
            <a:custGeom>
              <a:avLst/>
              <a:gdLst>
                <a:gd name="T0" fmla="*/ 292 w 292"/>
                <a:gd name="T1" fmla="*/ 1 h 119"/>
                <a:gd name="T2" fmla="*/ 292 w 292"/>
                <a:gd name="T3" fmla="*/ 1 h 119"/>
                <a:gd name="T4" fmla="*/ 292 w 292"/>
                <a:gd name="T5" fmla="*/ 1 h 119"/>
                <a:gd name="T6" fmla="*/ 292 w 292"/>
                <a:gd name="T7" fmla="*/ 2 h 119"/>
                <a:gd name="T8" fmla="*/ 292 w 292"/>
                <a:gd name="T9" fmla="*/ 2 h 119"/>
                <a:gd name="T10" fmla="*/ 291 w 292"/>
                <a:gd name="T11" fmla="*/ 2 h 119"/>
                <a:gd name="T12" fmla="*/ 291 w 292"/>
                <a:gd name="T13" fmla="*/ 3 h 119"/>
                <a:gd name="T14" fmla="*/ 291 w 292"/>
                <a:gd name="T15" fmla="*/ 3 h 119"/>
                <a:gd name="T16" fmla="*/ 291 w 292"/>
                <a:gd name="T17" fmla="*/ 4 h 119"/>
                <a:gd name="T18" fmla="*/ 290 w 292"/>
                <a:gd name="T19" fmla="*/ 4 h 119"/>
                <a:gd name="T20" fmla="*/ 290 w 292"/>
                <a:gd name="T21" fmla="*/ 4 h 119"/>
                <a:gd name="T22" fmla="*/ 289 w 292"/>
                <a:gd name="T23" fmla="*/ 5 h 119"/>
                <a:gd name="T24" fmla="*/ 289 w 292"/>
                <a:gd name="T25" fmla="*/ 5 h 119"/>
                <a:gd name="T26" fmla="*/ 288 w 292"/>
                <a:gd name="T27" fmla="*/ 5 h 119"/>
                <a:gd name="T28" fmla="*/ 156 w 292"/>
                <a:gd name="T29" fmla="*/ 82 h 119"/>
                <a:gd name="T30" fmla="*/ 137 w 292"/>
                <a:gd name="T31" fmla="*/ 82 h 119"/>
                <a:gd name="T32" fmla="*/ 4 w 292"/>
                <a:gd name="T33" fmla="*/ 5 h 119"/>
                <a:gd name="T34" fmla="*/ 3 w 292"/>
                <a:gd name="T35" fmla="*/ 5 h 119"/>
                <a:gd name="T36" fmla="*/ 2 w 292"/>
                <a:gd name="T37" fmla="*/ 5 h 119"/>
                <a:gd name="T38" fmla="*/ 2 w 292"/>
                <a:gd name="T39" fmla="*/ 4 h 119"/>
                <a:gd name="T40" fmla="*/ 2 w 292"/>
                <a:gd name="T41" fmla="*/ 4 h 119"/>
                <a:gd name="T42" fmla="*/ 1 w 292"/>
                <a:gd name="T43" fmla="*/ 4 h 119"/>
                <a:gd name="T44" fmla="*/ 1 w 292"/>
                <a:gd name="T45" fmla="*/ 3 h 119"/>
                <a:gd name="T46" fmla="*/ 1 w 292"/>
                <a:gd name="T47" fmla="*/ 3 h 119"/>
                <a:gd name="T48" fmla="*/ 0 w 292"/>
                <a:gd name="T49" fmla="*/ 2 h 119"/>
                <a:gd name="T50" fmla="*/ 0 w 292"/>
                <a:gd name="T51" fmla="*/ 2 h 119"/>
                <a:gd name="T52" fmla="*/ 0 w 292"/>
                <a:gd name="T53" fmla="*/ 2 h 119"/>
                <a:gd name="T54" fmla="*/ 0 w 292"/>
                <a:gd name="T55" fmla="*/ 1 h 119"/>
                <a:gd name="T56" fmla="*/ 0 w 292"/>
                <a:gd name="T57" fmla="*/ 1 h 119"/>
                <a:gd name="T58" fmla="*/ 0 w 292"/>
                <a:gd name="T59" fmla="*/ 1 h 119"/>
                <a:gd name="T60" fmla="*/ 0 w 292"/>
                <a:gd name="T61" fmla="*/ 0 h 119"/>
                <a:gd name="T62" fmla="*/ 0 w 292"/>
                <a:gd name="T63" fmla="*/ 0 h 119"/>
                <a:gd name="T64" fmla="*/ 0 w 292"/>
                <a:gd name="T65" fmla="*/ 0 h 119"/>
                <a:gd name="T66" fmla="*/ 0 w 292"/>
                <a:gd name="T67" fmla="*/ 33 h 119"/>
                <a:gd name="T68" fmla="*/ 4 w 292"/>
                <a:gd name="T69" fmla="*/ 39 h 119"/>
                <a:gd name="T70" fmla="*/ 136 w 292"/>
                <a:gd name="T71" fmla="*/ 115 h 119"/>
                <a:gd name="T72" fmla="*/ 156 w 292"/>
                <a:gd name="T73" fmla="*/ 115 h 119"/>
                <a:gd name="T74" fmla="*/ 288 w 292"/>
                <a:gd name="T75" fmla="*/ 39 h 119"/>
                <a:gd name="T76" fmla="*/ 292 w 292"/>
                <a:gd name="T77" fmla="*/ 33 h 119"/>
                <a:gd name="T78" fmla="*/ 292 w 292"/>
                <a:gd name="T79" fmla="*/ 0 h 119"/>
                <a:gd name="T80" fmla="*/ 292 w 292"/>
                <a:gd name="T81" fmla="*/ 0 h 119"/>
                <a:gd name="T82" fmla="*/ 292 w 292"/>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9">
                  <a:moveTo>
                    <a:pt x="292" y="1"/>
                  </a:moveTo>
                  <a:cubicBezTo>
                    <a:pt x="292" y="1"/>
                    <a:pt x="292" y="1"/>
                    <a:pt x="292" y="1"/>
                  </a:cubicBezTo>
                  <a:cubicBezTo>
                    <a:pt x="292" y="1"/>
                    <a:pt x="292" y="1"/>
                    <a:pt x="292" y="1"/>
                  </a:cubicBezTo>
                  <a:cubicBezTo>
                    <a:pt x="292" y="1"/>
                    <a:pt x="292" y="2"/>
                    <a:pt x="292" y="2"/>
                  </a:cubicBezTo>
                  <a:cubicBezTo>
                    <a:pt x="292" y="2"/>
                    <a:pt x="292" y="2"/>
                    <a:pt x="292" y="2"/>
                  </a:cubicBezTo>
                  <a:cubicBezTo>
                    <a:pt x="292" y="2"/>
                    <a:pt x="291" y="2"/>
                    <a:pt x="291" y="2"/>
                  </a:cubicBezTo>
                  <a:cubicBezTo>
                    <a:pt x="291" y="3"/>
                    <a:pt x="291" y="3"/>
                    <a:pt x="291" y="3"/>
                  </a:cubicBezTo>
                  <a:cubicBezTo>
                    <a:pt x="291" y="3"/>
                    <a:pt x="291" y="3"/>
                    <a:pt x="291" y="3"/>
                  </a:cubicBezTo>
                  <a:cubicBezTo>
                    <a:pt x="291" y="3"/>
                    <a:pt x="291" y="3"/>
                    <a:pt x="291" y="4"/>
                  </a:cubicBezTo>
                  <a:cubicBezTo>
                    <a:pt x="291" y="4"/>
                    <a:pt x="290" y="4"/>
                    <a:pt x="290" y="4"/>
                  </a:cubicBezTo>
                  <a:cubicBezTo>
                    <a:pt x="290" y="4"/>
                    <a:pt x="290" y="4"/>
                    <a:pt x="290" y="4"/>
                  </a:cubicBezTo>
                  <a:cubicBezTo>
                    <a:pt x="290" y="4"/>
                    <a:pt x="290" y="5"/>
                    <a:pt x="289" y="5"/>
                  </a:cubicBezTo>
                  <a:cubicBezTo>
                    <a:pt x="289" y="5"/>
                    <a:pt x="289" y="5"/>
                    <a:pt x="289" y="5"/>
                  </a:cubicBezTo>
                  <a:cubicBezTo>
                    <a:pt x="289" y="5"/>
                    <a:pt x="289" y="5"/>
                    <a:pt x="288" y="5"/>
                  </a:cubicBezTo>
                  <a:cubicBezTo>
                    <a:pt x="156" y="82"/>
                    <a:pt x="156" y="82"/>
                    <a:pt x="156" y="82"/>
                  </a:cubicBezTo>
                  <a:cubicBezTo>
                    <a:pt x="151" y="85"/>
                    <a:pt x="142" y="85"/>
                    <a:pt x="137" y="82"/>
                  </a:cubicBezTo>
                  <a:cubicBezTo>
                    <a:pt x="4" y="5"/>
                    <a:pt x="4" y="5"/>
                    <a:pt x="4" y="5"/>
                  </a:cubicBezTo>
                  <a:cubicBezTo>
                    <a:pt x="3" y="5"/>
                    <a:pt x="3" y="5"/>
                    <a:pt x="3" y="5"/>
                  </a:cubicBezTo>
                  <a:cubicBezTo>
                    <a:pt x="3" y="5"/>
                    <a:pt x="3" y="5"/>
                    <a:pt x="2" y="5"/>
                  </a:cubicBezTo>
                  <a:cubicBezTo>
                    <a:pt x="2" y="4"/>
                    <a:pt x="2" y="4"/>
                    <a:pt x="2" y="4"/>
                  </a:cubicBezTo>
                  <a:cubicBezTo>
                    <a:pt x="2" y="4"/>
                    <a:pt x="2" y="4"/>
                    <a:pt x="2" y="4"/>
                  </a:cubicBezTo>
                  <a:cubicBezTo>
                    <a:pt x="2" y="4"/>
                    <a:pt x="1" y="4"/>
                    <a:pt x="1" y="4"/>
                  </a:cubicBezTo>
                  <a:cubicBezTo>
                    <a:pt x="1" y="3"/>
                    <a:pt x="1" y="3"/>
                    <a:pt x="1" y="3"/>
                  </a:cubicBezTo>
                  <a:cubicBezTo>
                    <a:pt x="1" y="3"/>
                    <a:pt x="1" y="3"/>
                    <a:pt x="1" y="3"/>
                  </a:cubicBezTo>
                  <a:cubicBezTo>
                    <a:pt x="1" y="3"/>
                    <a:pt x="1" y="3"/>
                    <a:pt x="0" y="2"/>
                  </a:cubicBezTo>
                  <a:cubicBezTo>
                    <a:pt x="0" y="2"/>
                    <a:pt x="0" y="2"/>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6" y="115"/>
                    <a:pt x="136" y="115"/>
                    <a:pt x="136" y="115"/>
                  </a:cubicBezTo>
                  <a:cubicBezTo>
                    <a:pt x="142" y="119"/>
                    <a:pt x="151" y="119"/>
                    <a:pt x="156" y="115"/>
                  </a:cubicBezTo>
                  <a:cubicBezTo>
                    <a:pt x="288" y="39"/>
                    <a:pt x="288" y="39"/>
                    <a:pt x="288" y="39"/>
                  </a:cubicBezTo>
                  <a:cubicBezTo>
                    <a:pt x="291" y="37"/>
                    <a:pt x="292" y="35"/>
                    <a:pt x="292" y="33"/>
                  </a:cubicBezTo>
                  <a:cubicBezTo>
                    <a:pt x="292" y="0"/>
                    <a:pt x="292" y="0"/>
                    <a:pt x="292" y="0"/>
                  </a:cubicBezTo>
                  <a:cubicBezTo>
                    <a:pt x="292" y="0"/>
                    <a:pt x="292" y="0"/>
                    <a:pt x="292" y="0"/>
                  </a:cubicBezTo>
                  <a:cubicBezTo>
                    <a:pt x="292" y="0"/>
                    <a:pt x="292" y="0"/>
                    <a:pt x="292"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3" name="Freeform 370"/>
            <p:cNvSpPr/>
            <p:nvPr/>
          </p:nvSpPr>
          <p:spPr bwMode="auto">
            <a:xfrm>
              <a:off x="2686049" y="2825108"/>
              <a:ext cx="1184858" cy="694454"/>
            </a:xfrm>
            <a:custGeom>
              <a:avLst/>
              <a:gdLst>
                <a:gd name="T0" fmla="*/ 0 w 292"/>
                <a:gd name="T1" fmla="*/ 86 h 171"/>
                <a:gd name="T2" fmla="*/ 0 w 292"/>
                <a:gd name="T3" fmla="*/ 87 h 171"/>
                <a:gd name="T4" fmla="*/ 0 w 292"/>
                <a:gd name="T5" fmla="*/ 87 h 171"/>
                <a:gd name="T6" fmla="*/ 0 w 292"/>
                <a:gd name="T7" fmla="*/ 87 h 171"/>
                <a:gd name="T8" fmla="*/ 0 w 292"/>
                <a:gd name="T9" fmla="*/ 88 h 171"/>
                <a:gd name="T10" fmla="*/ 0 w 292"/>
                <a:gd name="T11" fmla="*/ 88 h 171"/>
                <a:gd name="T12" fmla="*/ 0 w 292"/>
                <a:gd name="T13" fmla="*/ 88 h 171"/>
                <a:gd name="T14" fmla="*/ 1 w 292"/>
                <a:gd name="T15" fmla="*/ 89 h 171"/>
                <a:gd name="T16" fmla="*/ 1 w 292"/>
                <a:gd name="T17" fmla="*/ 89 h 171"/>
                <a:gd name="T18" fmla="*/ 1 w 292"/>
                <a:gd name="T19" fmla="*/ 90 h 171"/>
                <a:gd name="T20" fmla="*/ 2 w 292"/>
                <a:gd name="T21" fmla="*/ 90 h 171"/>
                <a:gd name="T22" fmla="*/ 2 w 292"/>
                <a:gd name="T23" fmla="*/ 90 h 171"/>
                <a:gd name="T24" fmla="*/ 2 w 292"/>
                <a:gd name="T25" fmla="*/ 91 h 171"/>
                <a:gd name="T26" fmla="*/ 3 w 292"/>
                <a:gd name="T27" fmla="*/ 91 h 171"/>
                <a:gd name="T28" fmla="*/ 4 w 292"/>
                <a:gd name="T29" fmla="*/ 91 h 171"/>
                <a:gd name="T30" fmla="*/ 137 w 292"/>
                <a:gd name="T31" fmla="*/ 168 h 171"/>
                <a:gd name="T32" fmla="*/ 156 w 292"/>
                <a:gd name="T33" fmla="*/ 168 h 171"/>
                <a:gd name="T34" fmla="*/ 288 w 292"/>
                <a:gd name="T35" fmla="*/ 91 h 171"/>
                <a:gd name="T36" fmla="*/ 289 w 292"/>
                <a:gd name="T37" fmla="*/ 91 h 171"/>
                <a:gd name="T38" fmla="*/ 289 w 292"/>
                <a:gd name="T39" fmla="*/ 91 h 171"/>
                <a:gd name="T40" fmla="*/ 290 w 292"/>
                <a:gd name="T41" fmla="*/ 90 h 171"/>
                <a:gd name="T42" fmla="*/ 290 w 292"/>
                <a:gd name="T43" fmla="*/ 90 h 171"/>
                <a:gd name="T44" fmla="*/ 291 w 292"/>
                <a:gd name="T45" fmla="*/ 90 h 171"/>
                <a:gd name="T46" fmla="*/ 291 w 292"/>
                <a:gd name="T47" fmla="*/ 89 h 171"/>
                <a:gd name="T48" fmla="*/ 291 w 292"/>
                <a:gd name="T49" fmla="*/ 89 h 171"/>
                <a:gd name="T50" fmla="*/ 291 w 292"/>
                <a:gd name="T51" fmla="*/ 88 h 171"/>
                <a:gd name="T52" fmla="*/ 292 w 292"/>
                <a:gd name="T53" fmla="*/ 88 h 171"/>
                <a:gd name="T54" fmla="*/ 292 w 292"/>
                <a:gd name="T55" fmla="*/ 88 h 171"/>
                <a:gd name="T56" fmla="*/ 292 w 292"/>
                <a:gd name="T57" fmla="*/ 87 h 171"/>
                <a:gd name="T58" fmla="*/ 292 w 292"/>
                <a:gd name="T59" fmla="*/ 87 h 171"/>
                <a:gd name="T60" fmla="*/ 292 w 292"/>
                <a:gd name="T61" fmla="*/ 87 h 171"/>
                <a:gd name="T62" fmla="*/ 292 w 292"/>
                <a:gd name="T63" fmla="*/ 86 h 171"/>
                <a:gd name="T64" fmla="*/ 288 w 292"/>
                <a:gd name="T65" fmla="*/ 80 h 171"/>
                <a:gd name="T66" fmla="*/ 155 w 292"/>
                <a:gd name="T67" fmla="*/ 3 h 171"/>
                <a:gd name="T68" fmla="*/ 136 w 292"/>
                <a:gd name="T69" fmla="*/ 3 h 171"/>
                <a:gd name="T70" fmla="*/ 4 w 292"/>
                <a:gd name="T71" fmla="*/ 80 h 171"/>
                <a:gd name="T72" fmla="*/ 0 w 292"/>
                <a:gd name="T73" fmla="*/ 86 h 171"/>
                <a:gd name="T74" fmla="*/ 0 w 292"/>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2" h="171">
                  <a:moveTo>
                    <a:pt x="0" y="86"/>
                  </a:moveTo>
                  <a:cubicBezTo>
                    <a:pt x="0" y="86"/>
                    <a:pt x="0" y="86"/>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1" y="89"/>
                    <a:pt x="1" y="89"/>
                    <a:pt x="1" y="89"/>
                  </a:cubicBezTo>
                  <a:cubicBezTo>
                    <a:pt x="1" y="89"/>
                    <a:pt x="1" y="89"/>
                    <a:pt x="1" y="89"/>
                  </a:cubicBezTo>
                  <a:cubicBezTo>
                    <a:pt x="1" y="89"/>
                    <a:pt x="1" y="89"/>
                    <a:pt x="1" y="90"/>
                  </a:cubicBezTo>
                  <a:cubicBezTo>
                    <a:pt x="1" y="90"/>
                    <a:pt x="2" y="90"/>
                    <a:pt x="2" y="90"/>
                  </a:cubicBezTo>
                  <a:cubicBezTo>
                    <a:pt x="2" y="90"/>
                    <a:pt x="2" y="90"/>
                    <a:pt x="2" y="90"/>
                  </a:cubicBezTo>
                  <a:cubicBezTo>
                    <a:pt x="2" y="90"/>
                    <a:pt x="2" y="90"/>
                    <a:pt x="2" y="91"/>
                  </a:cubicBezTo>
                  <a:cubicBezTo>
                    <a:pt x="3" y="91"/>
                    <a:pt x="3" y="91"/>
                    <a:pt x="3" y="91"/>
                  </a:cubicBezTo>
                  <a:cubicBezTo>
                    <a:pt x="3" y="91"/>
                    <a:pt x="3" y="91"/>
                    <a:pt x="4" y="91"/>
                  </a:cubicBezTo>
                  <a:cubicBezTo>
                    <a:pt x="137" y="168"/>
                    <a:pt x="137" y="168"/>
                    <a:pt x="137" y="168"/>
                  </a:cubicBezTo>
                  <a:cubicBezTo>
                    <a:pt x="142" y="171"/>
                    <a:pt x="151" y="171"/>
                    <a:pt x="156" y="168"/>
                  </a:cubicBezTo>
                  <a:cubicBezTo>
                    <a:pt x="288" y="91"/>
                    <a:pt x="288" y="91"/>
                    <a:pt x="288" y="91"/>
                  </a:cubicBezTo>
                  <a:cubicBezTo>
                    <a:pt x="289" y="91"/>
                    <a:pt x="289" y="91"/>
                    <a:pt x="289" y="91"/>
                  </a:cubicBezTo>
                  <a:cubicBezTo>
                    <a:pt x="289" y="91"/>
                    <a:pt x="289" y="91"/>
                    <a:pt x="289" y="91"/>
                  </a:cubicBezTo>
                  <a:cubicBezTo>
                    <a:pt x="290" y="91"/>
                    <a:pt x="290" y="90"/>
                    <a:pt x="290" y="90"/>
                  </a:cubicBezTo>
                  <a:cubicBezTo>
                    <a:pt x="290" y="90"/>
                    <a:pt x="290" y="90"/>
                    <a:pt x="290" y="90"/>
                  </a:cubicBezTo>
                  <a:cubicBezTo>
                    <a:pt x="290" y="90"/>
                    <a:pt x="291" y="90"/>
                    <a:pt x="291" y="90"/>
                  </a:cubicBezTo>
                  <a:cubicBezTo>
                    <a:pt x="291" y="89"/>
                    <a:pt x="291" y="89"/>
                    <a:pt x="291" y="89"/>
                  </a:cubicBezTo>
                  <a:cubicBezTo>
                    <a:pt x="291" y="89"/>
                    <a:pt x="291" y="89"/>
                    <a:pt x="291" y="89"/>
                  </a:cubicBezTo>
                  <a:cubicBezTo>
                    <a:pt x="291" y="89"/>
                    <a:pt x="291" y="89"/>
                    <a:pt x="291" y="88"/>
                  </a:cubicBezTo>
                  <a:cubicBezTo>
                    <a:pt x="291" y="88"/>
                    <a:pt x="292" y="88"/>
                    <a:pt x="292" y="88"/>
                  </a:cubicBezTo>
                  <a:cubicBezTo>
                    <a:pt x="292" y="88"/>
                    <a:pt x="292" y="88"/>
                    <a:pt x="292" y="88"/>
                  </a:cubicBezTo>
                  <a:cubicBezTo>
                    <a:pt x="292" y="88"/>
                    <a:pt x="292" y="87"/>
                    <a:pt x="292" y="87"/>
                  </a:cubicBezTo>
                  <a:cubicBezTo>
                    <a:pt x="292" y="87"/>
                    <a:pt x="292" y="87"/>
                    <a:pt x="292" y="87"/>
                  </a:cubicBezTo>
                  <a:cubicBezTo>
                    <a:pt x="292" y="87"/>
                    <a:pt x="292" y="87"/>
                    <a:pt x="292" y="87"/>
                  </a:cubicBezTo>
                  <a:cubicBezTo>
                    <a:pt x="292" y="86"/>
                    <a:pt x="292" y="86"/>
                    <a:pt x="292" y="86"/>
                  </a:cubicBezTo>
                  <a:cubicBezTo>
                    <a:pt x="292" y="84"/>
                    <a:pt x="291" y="82"/>
                    <a:pt x="288" y="80"/>
                  </a:cubicBezTo>
                  <a:cubicBezTo>
                    <a:pt x="155" y="3"/>
                    <a:pt x="155" y="3"/>
                    <a:pt x="155"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1"/>
            <p:cNvSpPr/>
            <p:nvPr/>
          </p:nvSpPr>
          <p:spPr bwMode="auto">
            <a:xfrm>
              <a:off x="2828370" y="2910843"/>
              <a:ext cx="900218" cy="522984"/>
            </a:xfrm>
            <a:custGeom>
              <a:avLst/>
              <a:gdLst>
                <a:gd name="T0" fmla="*/ 111 w 222"/>
                <a:gd name="T1" fmla="*/ 129 h 129"/>
                <a:gd name="T2" fmla="*/ 0 w 222"/>
                <a:gd name="T3" fmla="*/ 65 h 129"/>
                <a:gd name="T4" fmla="*/ 110 w 222"/>
                <a:gd name="T5" fmla="*/ 0 h 129"/>
                <a:gd name="T6" fmla="*/ 110 w 222"/>
                <a:gd name="T7" fmla="*/ 0 h 129"/>
                <a:gd name="T8" fmla="*/ 111 w 222"/>
                <a:gd name="T9" fmla="*/ 0 h 129"/>
                <a:gd name="T10" fmla="*/ 222 w 222"/>
                <a:gd name="T11" fmla="*/ 65 h 129"/>
                <a:gd name="T12" fmla="*/ 112 w 222"/>
                <a:gd name="T13" fmla="*/ 129 h 129"/>
                <a:gd name="T14" fmla="*/ 111 w 222"/>
                <a:gd name="T15" fmla="*/ 129 h 129"/>
                <a:gd name="T16" fmla="*/ 111 w 2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29">
                  <a:moveTo>
                    <a:pt x="111" y="129"/>
                  </a:moveTo>
                  <a:cubicBezTo>
                    <a:pt x="0" y="65"/>
                    <a:pt x="0" y="65"/>
                    <a:pt x="0" y="65"/>
                  </a:cubicBezTo>
                  <a:cubicBezTo>
                    <a:pt x="110" y="0"/>
                    <a:pt x="110" y="0"/>
                    <a:pt x="110" y="0"/>
                  </a:cubicBezTo>
                  <a:cubicBezTo>
                    <a:pt x="110" y="0"/>
                    <a:pt x="110" y="0"/>
                    <a:pt x="110" y="0"/>
                  </a:cubicBezTo>
                  <a:cubicBezTo>
                    <a:pt x="111" y="0"/>
                    <a:pt x="111" y="0"/>
                    <a:pt x="111" y="0"/>
                  </a:cubicBezTo>
                  <a:cubicBezTo>
                    <a:pt x="222" y="65"/>
                    <a:pt x="222" y="65"/>
                    <a:pt x="222" y="65"/>
                  </a:cubicBezTo>
                  <a:cubicBezTo>
                    <a:pt x="112" y="129"/>
                    <a:pt x="112" y="129"/>
                    <a:pt x="112" y="129"/>
                  </a:cubicBezTo>
                  <a:cubicBezTo>
                    <a:pt x="112" y="129"/>
                    <a:pt x="112" y="129"/>
                    <a:pt x="111" y="129"/>
                  </a:cubicBezTo>
                  <a:cubicBezTo>
                    <a:pt x="111" y="129"/>
                    <a:pt x="111" y="129"/>
                    <a:pt x="111" y="129"/>
                  </a:cubicBezTo>
                  <a:close/>
                </a:path>
              </a:pathLst>
            </a:custGeom>
            <a:solidFill>
              <a:srgbClr val="D3381C"/>
            </a:solidFill>
            <a:ln>
              <a:noFill/>
            </a:ln>
          </p:spPr>
          <p:txBody>
            <a:bodyPr vert="horz" wrap="square" lIns="91440" tIns="45720" rIns="91440" bIns="45720" numCol="1" anchor="t" anchorCtr="0" compatLnSpc="1"/>
            <a:lstStyle/>
            <a:p>
              <a:endParaRPr lang="zh-CN" altLang="en-US"/>
            </a:p>
          </p:txBody>
        </p:sp>
        <p:sp>
          <p:nvSpPr>
            <p:cNvPr id="25" name="Freeform 372"/>
            <p:cNvSpPr/>
            <p:nvPr/>
          </p:nvSpPr>
          <p:spPr bwMode="auto">
            <a:xfrm>
              <a:off x="2989551" y="3006866"/>
              <a:ext cx="576139" cy="334367"/>
            </a:xfrm>
            <a:custGeom>
              <a:avLst/>
              <a:gdLst>
                <a:gd name="T0" fmla="*/ 0 w 336"/>
                <a:gd name="T1" fmla="*/ 98 h 195"/>
                <a:gd name="T2" fmla="*/ 168 w 336"/>
                <a:gd name="T3" fmla="*/ 0 h 195"/>
                <a:gd name="T4" fmla="*/ 336 w 336"/>
                <a:gd name="T5" fmla="*/ 98 h 195"/>
                <a:gd name="T6" fmla="*/ 168 w 336"/>
                <a:gd name="T7" fmla="*/ 195 h 195"/>
                <a:gd name="T8" fmla="*/ 0 w 336"/>
                <a:gd name="T9" fmla="*/ 98 h 195"/>
              </a:gdLst>
              <a:ahLst/>
              <a:cxnLst>
                <a:cxn ang="0">
                  <a:pos x="T0" y="T1"/>
                </a:cxn>
                <a:cxn ang="0">
                  <a:pos x="T2" y="T3"/>
                </a:cxn>
                <a:cxn ang="0">
                  <a:pos x="T4" y="T5"/>
                </a:cxn>
                <a:cxn ang="0">
                  <a:pos x="T6" y="T7"/>
                </a:cxn>
                <a:cxn ang="0">
                  <a:pos x="T8" y="T9"/>
                </a:cxn>
              </a:cxnLst>
              <a:rect l="0" t="0" r="r" b="b"/>
              <a:pathLst>
                <a:path w="336" h="195">
                  <a:moveTo>
                    <a:pt x="0" y="98"/>
                  </a:moveTo>
                  <a:lnTo>
                    <a:pt x="168" y="0"/>
                  </a:lnTo>
                  <a:lnTo>
                    <a:pt x="336"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3"/>
            <p:cNvSpPr>
              <a:spLocks noEditPoints="1"/>
            </p:cNvSpPr>
            <p:nvPr/>
          </p:nvSpPr>
          <p:spPr bwMode="auto">
            <a:xfrm>
              <a:off x="3176453" y="3116607"/>
              <a:ext cx="138891" cy="82306"/>
            </a:xfrm>
            <a:custGeom>
              <a:avLst/>
              <a:gdLst>
                <a:gd name="T0" fmla="*/ 7 w 34"/>
                <a:gd name="T1" fmla="*/ 16 h 20"/>
                <a:gd name="T2" fmla="*/ 12 w 34"/>
                <a:gd name="T3" fmla="*/ 7 h 20"/>
                <a:gd name="T4" fmla="*/ 26 w 34"/>
                <a:gd name="T5" fmla="*/ 4 h 20"/>
                <a:gd name="T6" fmla="*/ 21 w 34"/>
                <a:gd name="T7" fmla="*/ 13 h 20"/>
                <a:gd name="T8" fmla="*/ 7 w 34"/>
                <a:gd name="T9" fmla="*/ 16 h 20"/>
                <a:gd name="T10" fmla="*/ 7 w 34"/>
                <a:gd name="T11" fmla="*/ 16 h 20"/>
                <a:gd name="T12" fmla="*/ 29 w 34"/>
                <a:gd name="T13" fmla="*/ 3 h 20"/>
                <a:gd name="T14" fmla="*/ 9 w 34"/>
                <a:gd name="T15" fmla="*/ 5 h 20"/>
                <a:gd name="T16" fmla="*/ 4 w 34"/>
                <a:gd name="T17" fmla="*/ 17 h 20"/>
                <a:gd name="T18" fmla="*/ 4 w 34"/>
                <a:gd name="T19" fmla="*/ 17 h 20"/>
                <a:gd name="T20" fmla="*/ 25 w 34"/>
                <a:gd name="T21" fmla="*/ 15 h 20"/>
                <a:gd name="T22" fmla="*/ 29 w 3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0">
                  <a:moveTo>
                    <a:pt x="7" y="16"/>
                  </a:moveTo>
                  <a:cubicBezTo>
                    <a:pt x="4" y="14"/>
                    <a:pt x="6" y="11"/>
                    <a:pt x="12" y="7"/>
                  </a:cubicBezTo>
                  <a:cubicBezTo>
                    <a:pt x="18" y="4"/>
                    <a:pt x="23" y="3"/>
                    <a:pt x="26" y="4"/>
                  </a:cubicBezTo>
                  <a:cubicBezTo>
                    <a:pt x="30" y="6"/>
                    <a:pt x="27" y="9"/>
                    <a:pt x="21" y="13"/>
                  </a:cubicBezTo>
                  <a:cubicBezTo>
                    <a:pt x="16" y="16"/>
                    <a:pt x="10" y="18"/>
                    <a:pt x="7" y="16"/>
                  </a:cubicBezTo>
                  <a:cubicBezTo>
                    <a:pt x="7" y="16"/>
                    <a:pt x="7" y="16"/>
                    <a:pt x="7" y="16"/>
                  </a:cubicBezTo>
                  <a:moveTo>
                    <a:pt x="29" y="3"/>
                  </a:moveTo>
                  <a:cubicBezTo>
                    <a:pt x="24" y="0"/>
                    <a:pt x="16" y="1"/>
                    <a:pt x="9" y="5"/>
                  </a:cubicBezTo>
                  <a:cubicBezTo>
                    <a:pt x="1" y="10"/>
                    <a:pt x="0" y="14"/>
                    <a:pt x="4" y="17"/>
                  </a:cubicBezTo>
                  <a:cubicBezTo>
                    <a:pt x="4" y="17"/>
                    <a:pt x="4" y="17"/>
                    <a:pt x="4" y="17"/>
                  </a:cubicBezTo>
                  <a:cubicBezTo>
                    <a:pt x="10" y="20"/>
                    <a:pt x="17" y="19"/>
                    <a:pt x="25" y="15"/>
                  </a:cubicBezTo>
                  <a:cubicBezTo>
                    <a:pt x="32" y="10"/>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
            <p:cNvSpPr/>
            <p:nvPr/>
          </p:nvSpPr>
          <p:spPr bwMode="auto">
            <a:xfrm>
              <a:off x="3270762" y="3166333"/>
              <a:ext cx="104597" cy="68588"/>
            </a:xfrm>
            <a:custGeom>
              <a:avLst/>
              <a:gdLst>
                <a:gd name="T0" fmla="*/ 61 w 61"/>
                <a:gd name="T1" fmla="*/ 7 h 40"/>
                <a:gd name="T2" fmla="*/ 56 w 61"/>
                <a:gd name="T3" fmla="*/ 5 h 40"/>
                <a:gd name="T4" fmla="*/ 37 w 61"/>
                <a:gd name="T5" fmla="*/ 0 h 40"/>
                <a:gd name="T6" fmla="*/ 33 w 61"/>
                <a:gd name="T7" fmla="*/ 5 h 40"/>
                <a:gd name="T8" fmla="*/ 47 w 61"/>
                <a:gd name="T9" fmla="*/ 7 h 40"/>
                <a:gd name="T10" fmla="*/ 47 w 61"/>
                <a:gd name="T11" fmla="*/ 7 h 40"/>
                <a:gd name="T12" fmla="*/ 0 w 61"/>
                <a:gd name="T13" fmla="*/ 35 h 40"/>
                <a:gd name="T14" fmla="*/ 7 w 61"/>
                <a:gd name="T15" fmla="*/ 40 h 40"/>
                <a:gd name="T16" fmla="*/ 61 w 61"/>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0">
                  <a:moveTo>
                    <a:pt x="61" y="7"/>
                  </a:moveTo>
                  <a:lnTo>
                    <a:pt x="56" y="5"/>
                  </a:lnTo>
                  <a:lnTo>
                    <a:pt x="37" y="0"/>
                  </a:lnTo>
                  <a:lnTo>
                    <a:pt x="33" y="5"/>
                  </a:lnTo>
                  <a:lnTo>
                    <a:pt x="47" y="7"/>
                  </a:lnTo>
                  <a:lnTo>
                    <a:pt x="47" y="7"/>
                  </a:lnTo>
                  <a:lnTo>
                    <a:pt x="0" y="35"/>
                  </a:lnTo>
                  <a:lnTo>
                    <a:pt x="7" y="40"/>
                  </a:lnTo>
                  <a:lnTo>
                    <a:pt x="61" y="7"/>
                  </a:lnTo>
                  <a:close/>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5"/>
            <p:cNvSpPr/>
            <p:nvPr/>
          </p:nvSpPr>
          <p:spPr bwMode="auto">
            <a:xfrm>
              <a:off x="3270762" y="3166333"/>
              <a:ext cx="104597" cy="68588"/>
            </a:xfrm>
            <a:custGeom>
              <a:avLst/>
              <a:gdLst>
                <a:gd name="T0" fmla="*/ 61 w 61"/>
                <a:gd name="T1" fmla="*/ 7 h 40"/>
                <a:gd name="T2" fmla="*/ 56 w 61"/>
                <a:gd name="T3" fmla="*/ 5 h 40"/>
                <a:gd name="T4" fmla="*/ 37 w 61"/>
                <a:gd name="T5" fmla="*/ 0 h 40"/>
                <a:gd name="T6" fmla="*/ 33 w 61"/>
                <a:gd name="T7" fmla="*/ 5 h 40"/>
                <a:gd name="T8" fmla="*/ 47 w 61"/>
                <a:gd name="T9" fmla="*/ 7 h 40"/>
                <a:gd name="T10" fmla="*/ 47 w 61"/>
                <a:gd name="T11" fmla="*/ 7 h 40"/>
                <a:gd name="T12" fmla="*/ 0 w 61"/>
                <a:gd name="T13" fmla="*/ 35 h 40"/>
                <a:gd name="T14" fmla="*/ 7 w 61"/>
                <a:gd name="T15" fmla="*/ 40 h 40"/>
                <a:gd name="T16" fmla="*/ 61 w 61"/>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0">
                  <a:moveTo>
                    <a:pt x="61" y="7"/>
                  </a:moveTo>
                  <a:lnTo>
                    <a:pt x="56" y="5"/>
                  </a:lnTo>
                  <a:lnTo>
                    <a:pt x="37" y="0"/>
                  </a:lnTo>
                  <a:lnTo>
                    <a:pt x="33" y="5"/>
                  </a:lnTo>
                  <a:lnTo>
                    <a:pt x="47" y="7"/>
                  </a:lnTo>
                  <a:lnTo>
                    <a:pt x="47" y="7"/>
                  </a:lnTo>
                  <a:lnTo>
                    <a:pt x="0" y="35"/>
                  </a:lnTo>
                  <a:lnTo>
                    <a:pt x="7" y="40"/>
                  </a:lnTo>
                  <a:lnTo>
                    <a:pt x="6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6"/>
            <p:cNvSpPr/>
            <p:nvPr/>
          </p:nvSpPr>
          <p:spPr bwMode="auto">
            <a:xfrm>
              <a:off x="5496443" y="3174907"/>
              <a:ext cx="1190002" cy="481831"/>
            </a:xfrm>
            <a:custGeom>
              <a:avLst/>
              <a:gdLst>
                <a:gd name="T0" fmla="*/ 293 w 293"/>
                <a:gd name="T1" fmla="*/ 1 h 119"/>
                <a:gd name="T2" fmla="*/ 292 w 293"/>
                <a:gd name="T3" fmla="*/ 1 h 119"/>
                <a:gd name="T4" fmla="*/ 292 w 293"/>
                <a:gd name="T5" fmla="*/ 1 h 119"/>
                <a:gd name="T6" fmla="*/ 292 w 293"/>
                <a:gd name="T7" fmla="*/ 2 h 119"/>
                <a:gd name="T8" fmla="*/ 292 w 293"/>
                <a:gd name="T9" fmla="*/ 2 h 119"/>
                <a:gd name="T10" fmla="*/ 292 w 293"/>
                <a:gd name="T11" fmla="*/ 2 h 119"/>
                <a:gd name="T12" fmla="*/ 292 w 293"/>
                <a:gd name="T13" fmla="*/ 3 h 119"/>
                <a:gd name="T14" fmla="*/ 291 w 293"/>
                <a:gd name="T15" fmla="*/ 3 h 119"/>
                <a:gd name="T16" fmla="*/ 291 w 293"/>
                <a:gd name="T17" fmla="*/ 4 h 119"/>
                <a:gd name="T18" fmla="*/ 291 w 293"/>
                <a:gd name="T19" fmla="*/ 4 h 119"/>
                <a:gd name="T20" fmla="*/ 290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4 w 293"/>
                <a:gd name="T33" fmla="*/ 5 h 119"/>
                <a:gd name="T34" fmla="*/ 3 w 293"/>
                <a:gd name="T35" fmla="*/ 5 h 119"/>
                <a:gd name="T36" fmla="*/ 3 w 293"/>
                <a:gd name="T37" fmla="*/ 5 h 119"/>
                <a:gd name="T38" fmla="*/ 2 w 293"/>
                <a:gd name="T39" fmla="*/ 4 h 119"/>
                <a:gd name="T40" fmla="*/ 2 w 293"/>
                <a:gd name="T41" fmla="*/ 4 h 119"/>
                <a:gd name="T42" fmla="*/ 2 w 293"/>
                <a:gd name="T43" fmla="*/ 4 h 119"/>
                <a:gd name="T44" fmla="*/ 1 w 293"/>
                <a:gd name="T45" fmla="*/ 3 h 119"/>
                <a:gd name="T46" fmla="*/ 1 w 293"/>
                <a:gd name="T47" fmla="*/ 3 h 119"/>
                <a:gd name="T48" fmla="*/ 1 w 293"/>
                <a:gd name="T49" fmla="*/ 2 h 119"/>
                <a:gd name="T50" fmla="*/ 1 w 293"/>
                <a:gd name="T51" fmla="*/ 2 h 119"/>
                <a:gd name="T52" fmla="*/ 1 w 293"/>
                <a:gd name="T53" fmla="*/ 2 h 119"/>
                <a:gd name="T54" fmla="*/ 0 w 293"/>
                <a:gd name="T55" fmla="*/ 1 h 119"/>
                <a:gd name="T56" fmla="*/ 0 w 293"/>
                <a:gd name="T57" fmla="*/ 1 h 119"/>
                <a:gd name="T58" fmla="*/ 0 w 293"/>
                <a:gd name="T59" fmla="*/ 1 h 119"/>
                <a:gd name="T60" fmla="*/ 0 w 293"/>
                <a:gd name="T61" fmla="*/ 0 h 119"/>
                <a:gd name="T62" fmla="*/ 0 w 293"/>
                <a:gd name="T63" fmla="*/ 0 h 119"/>
                <a:gd name="T64" fmla="*/ 0 w 293"/>
                <a:gd name="T65" fmla="*/ 0 h 119"/>
                <a:gd name="T66" fmla="*/ 0 w 293"/>
                <a:gd name="T67" fmla="*/ 33 h 119"/>
                <a:gd name="T68" fmla="*/ 4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2" y="1"/>
                  </a:cubicBezTo>
                  <a:cubicBezTo>
                    <a:pt x="292" y="1"/>
                    <a:pt x="292" y="1"/>
                    <a:pt x="292" y="1"/>
                  </a:cubicBezTo>
                  <a:cubicBezTo>
                    <a:pt x="292" y="1"/>
                    <a:pt x="292" y="2"/>
                    <a:pt x="292" y="2"/>
                  </a:cubicBezTo>
                  <a:cubicBezTo>
                    <a:pt x="292" y="2"/>
                    <a:pt x="292" y="2"/>
                    <a:pt x="292" y="2"/>
                  </a:cubicBezTo>
                  <a:cubicBezTo>
                    <a:pt x="292" y="2"/>
                    <a:pt x="292" y="2"/>
                    <a:pt x="292" y="2"/>
                  </a:cubicBezTo>
                  <a:cubicBezTo>
                    <a:pt x="292" y="3"/>
                    <a:pt x="292" y="3"/>
                    <a:pt x="292" y="3"/>
                  </a:cubicBezTo>
                  <a:cubicBezTo>
                    <a:pt x="292" y="3"/>
                    <a:pt x="291" y="3"/>
                    <a:pt x="291" y="3"/>
                  </a:cubicBezTo>
                  <a:cubicBezTo>
                    <a:pt x="291" y="3"/>
                    <a:pt x="291" y="3"/>
                    <a:pt x="291" y="4"/>
                  </a:cubicBezTo>
                  <a:cubicBezTo>
                    <a:pt x="291" y="4"/>
                    <a:pt x="291" y="4"/>
                    <a:pt x="291" y="4"/>
                  </a:cubicBezTo>
                  <a:cubicBezTo>
                    <a:pt x="291" y="4"/>
                    <a:pt x="290" y="4"/>
                    <a:pt x="290" y="4"/>
                  </a:cubicBezTo>
                  <a:cubicBezTo>
                    <a:pt x="290" y="4"/>
                    <a:pt x="290" y="5"/>
                    <a:pt x="290" y="5"/>
                  </a:cubicBezTo>
                  <a:cubicBezTo>
                    <a:pt x="290" y="5"/>
                    <a:pt x="290" y="5"/>
                    <a:pt x="290" y="5"/>
                  </a:cubicBezTo>
                  <a:cubicBezTo>
                    <a:pt x="289" y="5"/>
                    <a:pt x="289" y="5"/>
                    <a:pt x="289" y="5"/>
                  </a:cubicBezTo>
                  <a:cubicBezTo>
                    <a:pt x="157" y="82"/>
                    <a:pt x="157" y="82"/>
                    <a:pt x="157" y="82"/>
                  </a:cubicBezTo>
                  <a:cubicBezTo>
                    <a:pt x="151" y="85"/>
                    <a:pt x="142" y="85"/>
                    <a:pt x="137" y="82"/>
                  </a:cubicBezTo>
                  <a:cubicBezTo>
                    <a:pt x="4" y="5"/>
                    <a:pt x="4" y="5"/>
                    <a:pt x="4" y="5"/>
                  </a:cubicBezTo>
                  <a:cubicBezTo>
                    <a:pt x="4" y="5"/>
                    <a:pt x="4" y="5"/>
                    <a:pt x="3" y="5"/>
                  </a:cubicBezTo>
                  <a:cubicBezTo>
                    <a:pt x="3" y="5"/>
                    <a:pt x="3" y="5"/>
                    <a:pt x="3" y="5"/>
                  </a:cubicBezTo>
                  <a:cubicBezTo>
                    <a:pt x="3" y="4"/>
                    <a:pt x="3" y="4"/>
                    <a:pt x="2" y="4"/>
                  </a:cubicBezTo>
                  <a:cubicBezTo>
                    <a:pt x="2" y="4"/>
                    <a:pt x="2" y="4"/>
                    <a:pt x="2" y="4"/>
                  </a:cubicBezTo>
                  <a:cubicBezTo>
                    <a:pt x="2" y="4"/>
                    <a:pt x="2" y="4"/>
                    <a:pt x="2" y="4"/>
                  </a:cubicBezTo>
                  <a:cubicBezTo>
                    <a:pt x="2" y="3"/>
                    <a:pt x="2" y="3"/>
                    <a:pt x="1" y="3"/>
                  </a:cubicBezTo>
                  <a:cubicBezTo>
                    <a:pt x="1" y="3"/>
                    <a:pt x="1" y="3"/>
                    <a:pt x="1" y="3"/>
                  </a:cubicBezTo>
                  <a:cubicBezTo>
                    <a:pt x="1" y="3"/>
                    <a:pt x="1" y="3"/>
                    <a:pt x="1" y="2"/>
                  </a:cubicBezTo>
                  <a:cubicBezTo>
                    <a:pt x="1" y="2"/>
                    <a:pt x="1" y="2"/>
                    <a:pt x="1" y="2"/>
                  </a:cubicBezTo>
                  <a:cubicBezTo>
                    <a:pt x="1" y="2"/>
                    <a:pt x="1" y="2"/>
                    <a:pt x="1"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7" y="115"/>
                    <a:pt x="137" y="115"/>
                    <a:pt x="137" y="115"/>
                  </a:cubicBezTo>
                  <a:cubicBezTo>
                    <a:pt x="142" y="119"/>
                    <a:pt x="151" y="119"/>
                    <a:pt x="157" y="115"/>
                  </a:cubicBezTo>
                  <a:cubicBezTo>
                    <a:pt x="289" y="39"/>
                    <a:pt x="289" y="39"/>
                    <a:pt x="289" y="39"/>
                  </a:cubicBezTo>
                  <a:cubicBezTo>
                    <a:pt x="291"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0" name="Freeform 377"/>
            <p:cNvSpPr/>
            <p:nvPr/>
          </p:nvSpPr>
          <p:spPr bwMode="auto">
            <a:xfrm>
              <a:off x="5496443" y="2825108"/>
              <a:ext cx="1190002" cy="694454"/>
            </a:xfrm>
            <a:custGeom>
              <a:avLst/>
              <a:gdLst>
                <a:gd name="T0" fmla="*/ 0 w 293"/>
                <a:gd name="T1" fmla="*/ 86 h 171"/>
                <a:gd name="T2" fmla="*/ 0 w 293"/>
                <a:gd name="T3" fmla="*/ 87 h 171"/>
                <a:gd name="T4" fmla="*/ 0 w 293"/>
                <a:gd name="T5" fmla="*/ 87 h 171"/>
                <a:gd name="T6" fmla="*/ 0 w 293"/>
                <a:gd name="T7" fmla="*/ 87 h 171"/>
                <a:gd name="T8" fmla="*/ 1 w 293"/>
                <a:gd name="T9" fmla="*/ 88 h 171"/>
                <a:gd name="T10" fmla="*/ 1 w 293"/>
                <a:gd name="T11" fmla="*/ 88 h 171"/>
                <a:gd name="T12" fmla="*/ 1 w 293"/>
                <a:gd name="T13" fmla="*/ 88 h 171"/>
                <a:gd name="T14" fmla="*/ 1 w 293"/>
                <a:gd name="T15" fmla="*/ 89 h 171"/>
                <a:gd name="T16" fmla="*/ 1 w 293"/>
                <a:gd name="T17" fmla="*/ 89 h 171"/>
                <a:gd name="T18" fmla="*/ 2 w 293"/>
                <a:gd name="T19" fmla="*/ 90 h 171"/>
                <a:gd name="T20" fmla="*/ 2 w 293"/>
                <a:gd name="T21" fmla="*/ 90 h 171"/>
                <a:gd name="T22" fmla="*/ 2 w 293"/>
                <a:gd name="T23" fmla="*/ 90 h 171"/>
                <a:gd name="T24" fmla="*/ 3 w 293"/>
                <a:gd name="T25" fmla="*/ 91 h 171"/>
                <a:gd name="T26" fmla="*/ 3 w 293"/>
                <a:gd name="T27" fmla="*/ 91 h 171"/>
                <a:gd name="T28" fmla="*/ 4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0 w 293"/>
                <a:gd name="T41" fmla="*/ 90 h 171"/>
                <a:gd name="T42" fmla="*/ 291 w 293"/>
                <a:gd name="T43" fmla="*/ 90 h 171"/>
                <a:gd name="T44" fmla="*/ 291 w 293"/>
                <a:gd name="T45" fmla="*/ 90 h 171"/>
                <a:gd name="T46" fmla="*/ 291 w 293"/>
                <a:gd name="T47" fmla="*/ 89 h 171"/>
                <a:gd name="T48" fmla="*/ 292 w 293"/>
                <a:gd name="T49" fmla="*/ 89 h 171"/>
                <a:gd name="T50" fmla="*/ 292 w 293"/>
                <a:gd name="T51" fmla="*/ 88 h 171"/>
                <a:gd name="T52" fmla="*/ 292 w 293"/>
                <a:gd name="T53" fmla="*/ 88 h 171"/>
                <a:gd name="T54" fmla="*/ 292 w 293"/>
                <a:gd name="T55" fmla="*/ 88 h 171"/>
                <a:gd name="T56" fmla="*/ 292 w 293"/>
                <a:gd name="T57" fmla="*/ 87 h 171"/>
                <a:gd name="T58" fmla="*/ 292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0" y="87"/>
                  </a:cubicBezTo>
                  <a:cubicBezTo>
                    <a:pt x="0" y="87"/>
                    <a:pt x="0" y="87"/>
                    <a:pt x="0" y="87"/>
                  </a:cubicBezTo>
                  <a:cubicBezTo>
                    <a:pt x="0" y="87"/>
                    <a:pt x="0" y="88"/>
                    <a:pt x="1" y="88"/>
                  </a:cubicBezTo>
                  <a:cubicBezTo>
                    <a:pt x="1" y="88"/>
                    <a:pt x="1" y="88"/>
                    <a:pt x="1" y="88"/>
                  </a:cubicBezTo>
                  <a:cubicBezTo>
                    <a:pt x="1" y="88"/>
                    <a:pt x="1" y="88"/>
                    <a:pt x="1" y="88"/>
                  </a:cubicBezTo>
                  <a:cubicBezTo>
                    <a:pt x="1" y="89"/>
                    <a:pt x="1" y="89"/>
                    <a:pt x="1" y="89"/>
                  </a:cubicBezTo>
                  <a:cubicBezTo>
                    <a:pt x="1" y="89"/>
                    <a:pt x="1" y="89"/>
                    <a:pt x="1" y="89"/>
                  </a:cubicBezTo>
                  <a:cubicBezTo>
                    <a:pt x="2" y="89"/>
                    <a:pt x="2" y="89"/>
                    <a:pt x="2" y="90"/>
                  </a:cubicBezTo>
                  <a:cubicBezTo>
                    <a:pt x="2" y="90"/>
                    <a:pt x="2" y="90"/>
                    <a:pt x="2" y="90"/>
                  </a:cubicBezTo>
                  <a:cubicBezTo>
                    <a:pt x="2" y="90"/>
                    <a:pt x="2" y="90"/>
                    <a:pt x="2" y="90"/>
                  </a:cubicBezTo>
                  <a:cubicBezTo>
                    <a:pt x="3" y="90"/>
                    <a:pt x="3" y="90"/>
                    <a:pt x="3" y="91"/>
                  </a:cubicBezTo>
                  <a:cubicBezTo>
                    <a:pt x="3" y="91"/>
                    <a:pt x="3" y="91"/>
                    <a:pt x="3" y="91"/>
                  </a:cubicBezTo>
                  <a:cubicBezTo>
                    <a:pt x="4" y="91"/>
                    <a:pt x="4" y="91"/>
                    <a:pt x="4" y="91"/>
                  </a:cubicBezTo>
                  <a:cubicBezTo>
                    <a:pt x="137" y="168"/>
                    <a:pt x="137" y="168"/>
                    <a:pt x="137" y="168"/>
                  </a:cubicBezTo>
                  <a:cubicBezTo>
                    <a:pt x="142" y="171"/>
                    <a:pt x="151" y="171"/>
                    <a:pt x="157" y="168"/>
                  </a:cubicBezTo>
                  <a:cubicBezTo>
                    <a:pt x="289" y="91"/>
                    <a:pt x="289" y="91"/>
                    <a:pt x="289" y="91"/>
                  </a:cubicBezTo>
                  <a:cubicBezTo>
                    <a:pt x="289" y="91"/>
                    <a:pt x="289" y="91"/>
                    <a:pt x="290" y="91"/>
                  </a:cubicBezTo>
                  <a:cubicBezTo>
                    <a:pt x="290" y="91"/>
                    <a:pt x="290" y="91"/>
                    <a:pt x="290" y="91"/>
                  </a:cubicBezTo>
                  <a:cubicBezTo>
                    <a:pt x="290" y="91"/>
                    <a:pt x="290" y="90"/>
                    <a:pt x="290" y="90"/>
                  </a:cubicBezTo>
                  <a:cubicBezTo>
                    <a:pt x="290" y="90"/>
                    <a:pt x="291" y="90"/>
                    <a:pt x="291" y="90"/>
                  </a:cubicBezTo>
                  <a:cubicBezTo>
                    <a:pt x="291" y="90"/>
                    <a:pt x="291" y="90"/>
                    <a:pt x="291" y="90"/>
                  </a:cubicBezTo>
                  <a:cubicBezTo>
                    <a:pt x="291" y="89"/>
                    <a:pt x="291" y="89"/>
                    <a:pt x="291" y="89"/>
                  </a:cubicBezTo>
                  <a:cubicBezTo>
                    <a:pt x="291" y="89"/>
                    <a:pt x="292" y="89"/>
                    <a:pt x="292" y="89"/>
                  </a:cubicBezTo>
                  <a:cubicBezTo>
                    <a:pt x="292" y="89"/>
                    <a:pt x="292" y="89"/>
                    <a:pt x="292" y="88"/>
                  </a:cubicBezTo>
                  <a:cubicBezTo>
                    <a:pt x="292" y="88"/>
                    <a:pt x="292" y="88"/>
                    <a:pt x="292" y="88"/>
                  </a:cubicBezTo>
                  <a:cubicBezTo>
                    <a:pt x="292" y="88"/>
                    <a:pt x="292" y="88"/>
                    <a:pt x="292" y="88"/>
                  </a:cubicBezTo>
                  <a:cubicBezTo>
                    <a:pt x="292" y="88"/>
                    <a:pt x="292" y="87"/>
                    <a:pt x="292" y="87"/>
                  </a:cubicBezTo>
                  <a:cubicBezTo>
                    <a:pt x="292" y="87"/>
                    <a:pt x="292" y="87"/>
                    <a:pt x="292" y="87"/>
                  </a:cubicBezTo>
                  <a:cubicBezTo>
                    <a:pt x="293" y="87"/>
                    <a:pt x="293" y="87"/>
                    <a:pt x="293" y="87"/>
                  </a:cubicBezTo>
                  <a:cubicBezTo>
                    <a:pt x="293" y="86"/>
                    <a:pt x="293" y="86"/>
                    <a:pt x="293" y="86"/>
                  </a:cubicBezTo>
                  <a:cubicBezTo>
                    <a:pt x="293" y="84"/>
                    <a:pt x="291" y="82"/>
                    <a:pt x="289" y="80"/>
                  </a:cubicBezTo>
                  <a:cubicBezTo>
                    <a:pt x="156" y="3"/>
                    <a:pt x="156" y="3"/>
                    <a:pt x="156"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8"/>
            <p:cNvSpPr/>
            <p:nvPr/>
          </p:nvSpPr>
          <p:spPr bwMode="auto">
            <a:xfrm>
              <a:off x="5638763" y="2910843"/>
              <a:ext cx="905362" cy="522984"/>
            </a:xfrm>
            <a:custGeom>
              <a:avLst/>
              <a:gdLst>
                <a:gd name="T0" fmla="*/ 111 w 223"/>
                <a:gd name="T1" fmla="*/ 129 h 129"/>
                <a:gd name="T2" fmla="*/ 0 w 223"/>
                <a:gd name="T3" fmla="*/ 65 h 129"/>
                <a:gd name="T4" fmla="*/ 111 w 223"/>
                <a:gd name="T5" fmla="*/ 0 h 129"/>
                <a:gd name="T6" fmla="*/ 111 w 223"/>
                <a:gd name="T7" fmla="*/ 0 h 129"/>
                <a:gd name="T8" fmla="*/ 111 w 223"/>
                <a:gd name="T9" fmla="*/ 0 h 129"/>
                <a:gd name="T10" fmla="*/ 223 w 223"/>
                <a:gd name="T11" fmla="*/ 65 h 129"/>
                <a:gd name="T12" fmla="*/ 112 w 223"/>
                <a:gd name="T13" fmla="*/ 129 h 129"/>
                <a:gd name="T14" fmla="*/ 112 w 223"/>
                <a:gd name="T15" fmla="*/ 129 h 129"/>
                <a:gd name="T16" fmla="*/ 111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1" y="129"/>
                  </a:moveTo>
                  <a:cubicBezTo>
                    <a:pt x="0" y="65"/>
                    <a:pt x="0" y="65"/>
                    <a:pt x="0" y="65"/>
                  </a:cubicBezTo>
                  <a:cubicBezTo>
                    <a:pt x="111" y="0"/>
                    <a:pt x="111" y="0"/>
                    <a:pt x="111" y="0"/>
                  </a:cubicBezTo>
                  <a:cubicBezTo>
                    <a:pt x="111" y="0"/>
                    <a:pt x="111" y="0"/>
                    <a:pt x="111" y="0"/>
                  </a:cubicBezTo>
                  <a:cubicBezTo>
                    <a:pt x="111" y="0"/>
                    <a:pt x="111" y="0"/>
                    <a:pt x="111" y="0"/>
                  </a:cubicBezTo>
                  <a:cubicBezTo>
                    <a:pt x="223" y="65"/>
                    <a:pt x="223" y="65"/>
                    <a:pt x="223" y="65"/>
                  </a:cubicBezTo>
                  <a:cubicBezTo>
                    <a:pt x="112" y="129"/>
                    <a:pt x="112" y="129"/>
                    <a:pt x="112" y="129"/>
                  </a:cubicBezTo>
                  <a:cubicBezTo>
                    <a:pt x="112" y="129"/>
                    <a:pt x="112" y="129"/>
                    <a:pt x="112" y="129"/>
                  </a:cubicBezTo>
                  <a:cubicBezTo>
                    <a:pt x="112" y="129"/>
                    <a:pt x="112" y="129"/>
                    <a:pt x="111"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32" name="Freeform 379"/>
            <p:cNvSpPr/>
            <p:nvPr/>
          </p:nvSpPr>
          <p:spPr bwMode="auto">
            <a:xfrm>
              <a:off x="5805089"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0"/>
            <p:cNvSpPr>
              <a:spLocks noEditPoints="1"/>
            </p:cNvSpPr>
            <p:nvPr/>
          </p:nvSpPr>
          <p:spPr bwMode="auto">
            <a:xfrm>
              <a:off x="5967985" y="3113177"/>
              <a:ext cx="142321" cy="80591"/>
            </a:xfrm>
            <a:custGeom>
              <a:avLst/>
              <a:gdLst>
                <a:gd name="T0" fmla="*/ 8 w 35"/>
                <a:gd name="T1" fmla="*/ 15 h 20"/>
                <a:gd name="T2" fmla="*/ 13 w 35"/>
                <a:gd name="T3" fmla="*/ 7 h 20"/>
                <a:gd name="T4" fmla="*/ 27 w 35"/>
                <a:gd name="T5" fmla="*/ 4 h 20"/>
                <a:gd name="T6" fmla="*/ 22 w 35"/>
                <a:gd name="T7" fmla="*/ 12 h 20"/>
                <a:gd name="T8" fmla="*/ 8 w 35"/>
                <a:gd name="T9" fmla="*/ 15 h 20"/>
                <a:gd name="T10" fmla="*/ 8 w 35"/>
                <a:gd name="T11" fmla="*/ 15 h 20"/>
                <a:gd name="T12" fmla="*/ 30 w 35"/>
                <a:gd name="T13" fmla="*/ 3 h 20"/>
                <a:gd name="T14" fmla="*/ 9 w 35"/>
                <a:gd name="T15" fmla="*/ 5 h 20"/>
                <a:gd name="T16" fmla="*/ 5 w 35"/>
                <a:gd name="T17" fmla="*/ 17 h 20"/>
                <a:gd name="T18" fmla="*/ 5 w 35"/>
                <a:gd name="T19" fmla="*/ 17 h 20"/>
                <a:gd name="T20" fmla="*/ 26 w 35"/>
                <a:gd name="T21" fmla="*/ 14 h 20"/>
                <a:gd name="T22" fmla="*/ 30 w 35"/>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0">
                  <a:moveTo>
                    <a:pt x="8" y="15"/>
                  </a:moveTo>
                  <a:cubicBezTo>
                    <a:pt x="5" y="14"/>
                    <a:pt x="6" y="10"/>
                    <a:pt x="13" y="7"/>
                  </a:cubicBezTo>
                  <a:cubicBezTo>
                    <a:pt x="18" y="3"/>
                    <a:pt x="24" y="2"/>
                    <a:pt x="27" y="4"/>
                  </a:cubicBezTo>
                  <a:cubicBezTo>
                    <a:pt x="30" y="6"/>
                    <a:pt x="28" y="9"/>
                    <a:pt x="22" y="12"/>
                  </a:cubicBezTo>
                  <a:cubicBezTo>
                    <a:pt x="16" y="16"/>
                    <a:pt x="11" y="17"/>
                    <a:pt x="8" y="15"/>
                  </a:cubicBezTo>
                  <a:cubicBezTo>
                    <a:pt x="8" y="15"/>
                    <a:pt x="8" y="15"/>
                    <a:pt x="8" y="15"/>
                  </a:cubicBezTo>
                  <a:moveTo>
                    <a:pt x="30" y="3"/>
                  </a:moveTo>
                  <a:cubicBezTo>
                    <a:pt x="25" y="0"/>
                    <a:pt x="17" y="1"/>
                    <a:pt x="9" y="5"/>
                  </a:cubicBezTo>
                  <a:cubicBezTo>
                    <a:pt x="2" y="10"/>
                    <a:pt x="0" y="14"/>
                    <a:pt x="5" y="17"/>
                  </a:cubicBezTo>
                  <a:cubicBezTo>
                    <a:pt x="5" y="17"/>
                    <a:pt x="5" y="17"/>
                    <a:pt x="5" y="17"/>
                  </a:cubicBezTo>
                  <a:cubicBezTo>
                    <a:pt x="10" y="20"/>
                    <a:pt x="18" y="19"/>
                    <a:pt x="26" y="14"/>
                  </a:cubicBezTo>
                  <a:cubicBezTo>
                    <a:pt x="33" y="10"/>
                    <a:pt x="35" y="6"/>
                    <a:pt x="30"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1"/>
            <p:cNvSpPr/>
            <p:nvPr/>
          </p:nvSpPr>
          <p:spPr bwMode="auto">
            <a:xfrm>
              <a:off x="6040002" y="3154330"/>
              <a:ext cx="138891" cy="80591"/>
            </a:xfrm>
            <a:custGeom>
              <a:avLst/>
              <a:gdLst>
                <a:gd name="T0" fmla="*/ 29 w 34"/>
                <a:gd name="T1" fmla="*/ 3 h 20"/>
                <a:gd name="T2" fmla="*/ 21 w 34"/>
                <a:gd name="T3" fmla="*/ 0 h 20"/>
                <a:gd name="T4" fmla="*/ 20 w 34"/>
                <a:gd name="T5" fmla="*/ 2 h 20"/>
                <a:gd name="T6" fmla="*/ 26 w 34"/>
                <a:gd name="T7" fmla="*/ 4 h 20"/>
                <a:gd name="T8" fmla="*/ 27 w 34"/>
                <a:gd name="T9" fmla="*/ 9 h 20"/>
                <a:gd name="T10" fmla="*/ 17 w 34"/>
                <a:gd name="T11" fmla="*/ 8 h 20"/>
                <a:gd name="T12" fmla="*/ 16 w 34"/>
                <a:gd name="T13" fmla="*/ 7 h 20"/>
                <a:gd name="T14" fmla="*/ 13 w 34"/>
                <a:gd name="T15" fmla="*/ 8 h 20"/>
                <a:gd name="T16" fmla="*/ 15 w 34"/>
                <a:gd name="T17" fmla="*/ 9 h 20"/>
                <a:gd name="T18" fmla="*/ 16 w 34"/>
                <a:gd name="T19" fmla="*/ 15 h 20"/>
                <a:gd name="T20" fmla="*/ 7 w 34"/>
                <a:gd name="T21" fmla="*/ 15 h 20"/>
                <a:gd name="T22" fmla="*/ 3 w 34"/>
                <a:gd name="T23" fmla="*/ 11 h 20"/>
                <a:gd name="T24" fmla="*/ 0 w 34"/>
                <a:gd name="T25" fmla="*/ 12 h 20"/>
                <a:gd name="T26" fmla="*/ 4 w 34"/>
                <a:gd name="T27" fmla="*/ 17 h 20"/>
                <a:gd name="T28" fmla="*/ 20 w 34"/>
                <a:gd name="T29" fmla="*/ 17 h 20"/>
                <a:gd name="T30" fmla="*/ 20 w 34"/>
                <a:gd name="T31" fmla="*/ 11 h 20"/>
                <a:gd name="T32" fmla="*/ 21 w 34"/>
                <a:gd name="T33" fmla="*/ 11 h 20"/>
                <a:gd name="T34" fmla="*/ 30 w 34"/>
                <a:gd name="T35" fmla="*/ 10 h 20"/>
                <a:gd name="T36" fmla="*/ 29 w 34"/>
                <a:gd name="T3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0">
                  <a:moveTo>
                    <a:pt x="29" y="3"/>
                  </a:moveTo>
                  <a:cubicBezTo>
                    <a:pt x="27" y="2"/>
                    <a:pt x="23" y="1"/>
                    <a:pt x="21" y="0"/>
                  </a:cubicBezTo>
                  <a:cubicBezTo>
                    <a:pt x="20" y="2"/>
                    <a:pt x="20" y="2"/>
                    <a:pt x="20" y="2"/>
                  </a:cubicBezTo>
                  <a:cubicBezTo>
                    <a:pt x="22" y="2"/>
                    <a:pt x="24" y="3"/>
                    <a:pt x="26" y="4"/>
                  </a:cubicBezTo>
                  <a:cubicBezTo>
                    <a:pt x="29" y="6"/>
                    <a:pt x="29" y="7"/>
                    <a:pt x="27" y="9"/>
                  </a:cubicBezTo>
                  <a:cubicBezTo>
                    <a:pt x="24" y="10"/>
                    <a:pt x="20" y="9"/>
                    <a:pt x="17" y="8"/>
                  </a:cubicBezTo>
                  <a:cubicBezTo>
                    <a:pt x="16" y="7"/>
                    <a:pt x="16" y="7"/>
                    <a:pt x="16" y="7"/>
                  </a:cubicBezTo>
                  <a:cubicBezTo>
                    <a:pt x="13" y="8"/>
                    <a:pt x="13" y="8"/>
                    <a:pt x="13" y="8"/>
                  </a:cubicBezTo>
                  <a:cubicBezTo>
                    <a:pt x="15" y="9"/>
                    <a:pt x="15" y="9"/>
                    <a:pt x="15" y="9"/>
                  </a:cubicBezTo>
                  <a:cubicBezTo>
                    <a:pt x="18" y="11"/>
                    <a:pt x="20" y="14"/>
                    <a:pt x="16" y="15"/>
                  </a:cubicBezTo>
                  <a:cubicBezTo>
                    <a:pt x="15" y="17"/>
                    <a:pt x="11" y="17"/>
                    <a:pt x="7" y="15"/>
                  </a:cubicBezTo>
                  <a:cubicBezTo>
                    <a:pt x="4" y="14"/>
                    <a:pt x="3" y="12"/>
                    <a:pt x="3" y="11"/>
                  </a:cubicBezTo>
                  <a:cubicBezTo>
                    <a:pt x="0" y="12"/>
                    <a:pt x="0" y="12"/>
                    <a:pt x="0" y="12"/>
                  </a:cubicBezTo>
                  <a:cubicBezTo>
                    <a:pt x="0" y="13"/>
                    <a:pt x="1" y="15"/>
                    <a:pt x="4" y="17"/>
                  </a:cubicBezTo>
                  <a:cubicBezTo>
                    <a:pt x="10" y="20"/>
                    <a:pt x="16" y="20"/>
                    <a:pt x="20" y="17"/>
                  </a:cubicBezTo>
                  <a:cubicBezTo>
                    <a:pt x="23" y="16"/>
                    <a:pt x="23" y="13"/>
                    <a:pt x="20" y="11"/>
                  </a:cubicBezTo>
                  <a:cubicBezTo>
                    <a:pt x="21" y="11"/>
                    <a:pt x="21" y="11"/>
                    <a:pt x="21" y="11"/>
                  </a:cubicBezTo>
                  <a:cubicBezTo>
                    <a:pt x="24" y="12"/>
                    <a:pt x="28" y="12"/>
                    <a:pt x="30" y="10"/>
                  </a:cubicBezTo>
                  <a:cubicBezTo>
                    <a:pt x="33" y="8"/>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2"/>
            <p:cNvSpPr/>
            <p:nvPr/>
          </p:nvSpPr>
          <p:spPr bwMode="auto">
            <a:xfrm>
              <a:off x="4088674" y="3174907"/>
              <a:ext cx="1190002" cy="481831"/>
            </a:xfrm>
            <a:custGeom>
              <a:avLst/>
              <a:gdLst>
                <a:gd name="T0" fmla="*/ 293 w 293"/>
                <a:gd name="T1" fmla="*/ 1 h 119"/>
                <a:gd name="T2" fmla="*/ 293 w 293"/>
                <a:gd name="T3" fmla="*/ 1 h 119"/>
                <a:gd name="T4" fmla="*/ 293 w 293"/>
                <a:gd name="T5" fmla="*/ 1 h 119"/>
                <a:gd name="T6" fmla="*/ 293 w 293"/>
                <a:gd name="T7" fmla="*/ 2 h 119"/>
                <a:gd name="T8" fmla="*/ 292 w 293"/>
                <a:gd name="T9" fmla="*/ 2 h 119"/>
                <a:gd name="T10" fmla="*/ 292 w 293"/>
                <a:gd name="T11" fmla="*/ 2 h 119"/>
                <a:gd name="T12" fmla="*/ 292 w 293"/>
                <a:gd name="T13" fmla="*/ 3 h 119"/>
                <a:gd name="T14" fmla="*/ 292 w 293"/>
                <a:gd name="T15" fmla="*/ 3 h 119"/>
                <a:gd name="T16" fmla="*/ 291 w 293"/>
                <a:gd name="T17" fmla="*/ 4 h 119"/>
                <a:gd name="T18" fmla="*/ 291 w 293"/>
                <a:gd name="T19" fmla="*/ 4 h 119"/>
                <a:gd name="T20" fmla="*/ 291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4 w 293"/>
                <a:gd name="T33" fmla="*/ 5 h 119"/>
                <a:gd name="T34" fmla="*/ 4 w 293"/>
                <a:gd name="T35" fmla="*/ 5 h 119"/>
                <a:gd name="T36" fmla="*/ 3 w 293"/>
                <a:gd name="T37" fmla="*/ 5 h 119"/>
                <a:gd name="T38" fmla="*/ 3 w 293"/>
                <a:gd name="T39" fmla="*/ 4 h 119"/>
                <a:gd name="T40" fmla="*/ 2 w 293"/>
                <a:gd name="T41" fmla="*/ 4 h 119"/>
                <a:gd name="T42" fmla="*/ 2 w 293"/>
                <a:gd name="T43" fmla="*/ 4 h 119"/>
                <a:gd name="T44" fmla="*/ 2 w 293"/>
                <a:gd name="T45" fmla="*/ 3 h 119"/>
                <a:gd name="T46" fmla="*/ 1 w 293"/>
                <a:gd name="T47" fmla="*/ 3 h 119"/>
                <a:gd name="T48" fmla="*/ 1 w 293"/>
                <a:gd name="T49" fmla="*/ 2 h 119"/>
                <a:gd name="T50" fmla="*/ 1 w 293"/>
                <a:gd name="T51" fmla="*/ 2 h 119"/>
                <a:gd name="T52" fmla="*/ 1 w 293"/>
                <a:gd name="T53" fmla="*/ 2 h 119"/>
                <a:gd name="T54" fmla="*/ 1 w 293"/>
                <a:gd name="T55" fmla="*/ 1 h 119"/>
                <a:gd name="T56" fmla="*/ 1 w 293"/>
                <a:gd name="T57" fmla="*/ 1 h 119"/>
                <a:gd name="T58" fmla="*/ 0 w 293"/>
                <a:gd name="T59" fmla="*/ 1 h 119"/>
                <a:gd name="T60" fmla="*/ 0 w 293"/>
                <a:gd name="T61" fmla="*/ 0 h 119"/>
                <a:gd name="T62" fmla="*/ 0 w 293"/>
                <a:gd name="T63" fmla="*/ 0 h 119"/>
                <a:gd name="T64" fmla="*/ 0 w 293"/>
                <a:gd name="T65" fmla="*/ 0 h 119"/>
                <a:gd name="T66" fmla="*/ 0 w 293"/>
                <a:gd name="T67" fmla="*/ 33 h 119"/>
                <a:gd name="T68" fmla="*/ 4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3" y="1"/>
                  </a:cubicBezTo>
                  <a:cubicBezTo>
                    <a:pt x="293" y="1"/>
                    <a:pt x="293" y="1"/>
                    <a:pt x="293" y="1"/>
                  </a:cubicBezTo>
                  <a:cubicBezTo>
                    <a:pt x="293" y="1"/>
                    <a:pt x="293" y="2"/>
                    <a:pt x="293" y="2"/>
                  </a:cubicBezTo>
                  <a:cubicBezTo>
                    <a:pt x="292" y="2"/>
                    <a:pt x="292" y="2"/>
                    <a:pt x="292" y="2"/>
                  </a:cubicBezTo>
                  <a:cubicBezTo>
                    <a:pt x="292" y="2"/>
                    <a:pt x="292" y="2"/>
                    <a:pt x="292" y="2"/>
                  </a:cubicBezTo>
                  <a:cubicBezTo>
                    <a:pt x="292" y="3"/>
                    <a:pt x="292" y="3"/>
                    <a:pt x="292" y="3"/>
                  </a:cubicBezTo>
                  <a:cubicBezTo>
                    <a:pt x="292" y="3"/>
                    <a:pt x="292" y="3"/>
                    <a:pt x="292" y="3"/>
                  </a:cubicBezTo>
                  <a:cubicBezTo>
                    <a:pt x="292" y="3"/>
                    <a:pt x="291" y="3"/>
                    <a:pt x="291" y="4"/>
                  </a:cubicBezTo>
                  <a:cubicBezTo>
                    <a:pt x="291" y="4"/>
                    <a:pt x="291" y="4"/>
                    <a:pt x="291" y="4"/>
                  </a:cubicBezTo>
                  <a:cubicBezTo>
                    <a:pt x="291" y="4"/>
                    <a:pt x="291" y="4"/>
                    <a:pt x="291" y="4"/>
                  </a:cubicBezTo>
                  <a:cubicBezTo>
                    <a:pt x="290" y="4"/>
                    <a:pt x="290" y="5"/>
                    <a:pt x="290" y="5"/>
                  </a:cubicBezTo>
                  <a:cubicBezTo>
                    <a:pt x="290" y="5"/>
                    <a:pt x="290" y="5"/>
                    <a:pt x="290" y="5"/>
                  </a:cubicBezTo>
                  <a:cubicBezTo>
                    <a:pt x="290" y="5"/>
                    <a:pt x="289" y="5"/>
                    <a:pt x="289" y="5"/>
                  </a:cubicBezTo>
                  <a:cubicBezTo>
                    <a:pt x="157" y="82"/>
                    <a:pt x="157" y="82"/>
                    <a:pt x="157" y="82"/>
                  </a:cubicBezTo>
                  <a:cubicBezTo>
                    <a:pt x="152" y="85"/>
                    <a:pt x="143" y="85"/>
                    <a:pt x="137" y="82"/>
                  </a:cubicBezTo>
                  <a:cubicBezTo>
                    <a:pt x="4" y="5"/>
                    <a:pt x="4" y="5"/>
                    <a:pt x="4" y="5"/>
                  </a:cubicBezTo>
                  <a:cubicBezTo>
                    <a:pt x="4" y="5"/>
                    <a:pt x="4" y="5"/>
                    <a:pt x="4" y="5"/>
                  </a:cubicBezTo>
                  <a:cubicBezTo>
                    <a:pt x="3" y="5"/>
                    <a:pt x="3" y="5"/>
                    <a:pt x="3" y="5"/>
                  </a:cubicBezTo>
                  <a:cubicBezTo>
                    <a:pt x="3" y="4"/>
                    <a:pt x="3" y="4"/>
                    <a:pt x="3" y="4"/>
                  </a:cubicBezTo>
                  <a:cubicBezTo>
                    <a:pt x="3" y="4"/>
                    <a:pt x="2" y="4"/>
                    <a:pt x="2" y="4"/>
                  </a:cubicBezTo>
                  <a:cubicBezTo>
                    <a:pt x="2" y="4"/>
                    <a:pt x="2" y="4"/>
                    <a:pt x="2" y="4"/>
                  </a:cubicBezTo>
                  <a:cubicBezTo>
                    <a:pt x="2" y="3"/>
                    <a:pt x="2" y="3"/>
                    <a:pt x="2" y="3"/>
                  </a:cubicBezTo>
                  <a:cubicBezTo>
                    <a:pt x="2" y="3"/>
                    <a:pt x="1" y="3"/>
                    <a:pt x="1" y="3"/>
                  </a:cubicBezTo>
                  <a:cubicBezTo>
                    <a:pt x="1" y="3"/>
                    <a:pt x="1" y="3"/>
                    <a:pt x="1" y="2"/>
                  </a:cubicBezTo>
                  <a:cubicBezTo>
                    <a:pt x="1" y="2"/>
                    <a:pt x="1" y="2"/>
                    <a:pt x="1" y="2"/>
                  </a:cubicBezTo>
                  <a:cubicBezTo>
                    <a:pt x="1" y="2"/>
                    <a:pt x="1" y="2"/>
                    <a:pt x="1" y="2"/>
                  </a:cubicBezTo>
                  <a:cubicBezTo>
                    <a:pt x="1" y="2"/>
                    <a:pt x="1" y="1"/>
                    <a:pt x="1" y="1"/>
                  </a:cubicBezTo>
                  <a:cubicBezTo>
                    <a:pt x="1" y="1"/>
                    <a:pt x="1" y="1"/>
                    <a:pt x="1"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2" y="37"/>
                    <a:pt x="4" y="39"/>
                  </a:cubicBezTo>
                  <a:cubicBezTo>
                    <a:pt x="137" y="115"/>
                    <a:pt x="137" y="115"/>
                    <a:pt x="137" y="115"/>
                  </a:cubicBezTo>
                  <a:cubicBezTo>
                    <a:pt x="143" y="119"/>
                    <a:pt x="151" y="119"/>
                    <a:pt x="157" y="115"/>
                  </a:cubicBezTo>
                  <a:cubicBezTo>
                    <a:pt x="289" y="39"/>
                    <a:pt x="289" y="39"/>
                    <a:pt x="289" y="39"/>
                  </a:cubicBezTo>
                  <a:cubicBezTo>
                    <a:pt x="291"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6" name="Freeform 383"/>
            <p:cNvSpPr/>
            <p:nvPr/>
          </p:nvSpPr>
          <p:spPr bwMode="auto">
            <a:xfrm>
              <a:off x="4088674" y="2825108"/>
              <a:ext cx="1190002" cy="694454"/>
            </a:xfrm>
            <a:custGeom>
              <a:avLst/>
              <a:gdLst>
                <a:gd name="T0" fmla="*/ 0 w 293"/>
                <a:gd name="T1" fmla="*/ 86 h 171"/>
                <a:gd name="T2" fmla="*/ 0 w 293"/>
                <a:gd name="T3" fmla="*/ 87 h 171"/>
                <a:gd name="T4" fmla="*/ 1 w 293"/>
                <a:gd name="T5" fmla="*/ 87 h 171"/>
                <a:gd name="T6" fmla="*/ 1 w 293"/>
                <a:gd name="T7" fmla="*/ 87 h 171"/>
                <a:gd name="T8" fmla="*/ 1 w 293"/>
                <a:gd name="T9" fmla="*/ 88 h 171"/>
                <a:gd name="T10" fmla="*/ 1 w 293"/>
                <a:gd name="T11" fmla="*/ 88 h 171"/>
                <a:gd name="T12" fmla="*/ 1 w 293"/>
                <a:gd name="T13" fmla="*/ 88 h 171"/>
                <a:gd name="T14" fmla="*/ 1 w 293"/>
                <a:gd name="T15" fmla="*/ 89 h 171"/>
                <a:gd name="T16" fmla="*/ 2 w 293"/>
                <a:gd name="T17" fmla="*/ 89 h 171"/>
                <a:gd name="T18" fmla="*/ 2 w 293"/>
                <a:gd name="T19" fmla="*/ 90 h 171"/>
                <a:gd name="T20" fmla="*/ 2 w 293"/>
                <a:gd name="T21" fmla="*/ 90 h 171"/>
                <a:gd name="T22" fmla="*/ 3 w 293"/>
                <a:gd name="T23" fmla="*/ 90 h 171"/>
                <a:gd name="T24" fmla="*/ 3 w 293"/>
                <a:gd name="T25" fmla="*/ 91 h 171"/>
                <a:gd name="T26" fmla="*/ 4 w 293"/>
                <a:gd name="T27" fmla="*/ 91 h 171"/>
                <a:gd name="T28" fmla="*/ 4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1 w 293"/>
                <a:gd name="T41" fmla="*/ 90 h 171"/>
                <a:gd name="T42" fmla="*/ 291 w 293"/>
                <a:gd name="T43" fmla="*/ 90 h 171"/>
                <a:gd name="T44" fmla="*/ 291 w 293"/>
                <a:gd name="T45" fmla="*/ 90 h 171"/>
                <a:gd name="T46" fmla="*/ 292 w 293"/>
                <a:gd name="T47" fmla="*/ 89 h 171"/>
                <a:gd name="T48" fmla="*/ 292 w 293"/>
                <a:gd name="T49" fmla="*/ 89 h 171"/>
                <a:gd name="T50" fmla="*/ 292 w 293"/>
                <a:gd name="T51" fmla="*/ 88 h 171"/>
                <a:gd name="T52" fmla="*/ 292 w 293"/>
                <a:gd name="T53" fmla="*/ 88 h 171"/>
                <a:gd name="T54" fmla="*/ 293 w 293"/>
                <a:gd name="T55" fmla="*/ 88 h 171"/>
                <a:gd name="T56" fmla="*/ 293 w 293"/>
                <a:gd name="T57" fmla="*/ 87 h 171"/>
                <a:gd name="T58" fmla="*/ 293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89"/>
                    <a:pt x="1" y="89"/>
                  </a:cubicBezTo>
                  <a:cubicBezTo>
                    <a:pt x="1" y="89"/>
                    <a:pt x="2" y="89"/>
                    <a:pt x="2" y="89"/>
                  </a:cubicBezTo>
                  <a:cubicBezTo>
                    <a:pt x="2" y="89"/>
                    <a:pt x="2" y="89"/>
                    <a:pt x="2" y="90"/>
                  </a:cubicBezTo>
                  <a:cubicBezTo>
                    <a:pt x="2" y="90"/>
                    <a:pt x="2" y="90"/>
                    <a:pt x="2" y="90"/>
                  </a:cubicBezTo>
                  <a:cubicBezTo>
                    <a:pt x="2" y="90"/>
                    <a:pt x="3" y="90"/>
                    <a:pt x="3" y="90"/>
                  </a:cubicBezTo>
                  <a:cubicBezTo>
                    <a:pt x="3" y="90"/>
                    <a:pt x="3" y="90"/>
                    <a:pt x="3" y="91"/>
                  </a:cubicBezTo>
                  <a:cubicBezTo>
                    <a:pt x="3" y="91"/>
                    <a:pt x="3" y="91"/>
                    <a:pt x="4" y="91"/>
                  </a:cubicBezTo>
                  <a:cubicBezTo>
                    <a:pt x="4" y="91"/>
                    <a:pt x="4" y="91"/>
                    <a:pt x="4" y="91"/>
                  </a:cubicBezTo>
                  <a:cubicBezTo>
                    <a:pt x="137" y="168"/>
                    <a:pt x="137" y="168"/>
                    <a:pt x="137" y="168"/>
                  </a:cubicBezTo>
                  <a:cubicBezTo>
                    <a:pt x="143" y="171"/>
                    <a:pt x="152" y="171"/>
                    <a:pt x="157" y="168"/>
                  </a:cubicBezTo>
                  <a:cubicBezTo>
                    <a:pt x="289" y="91"/>
                    <a:pt x="289" y="91"/>
                    <a:pt x="289" y="91"/>
                  </a:cubicBezTo>
                  <a:cubicBezTo>
                    <a:pt x="289" y="91"/>
                    <a:pt x="290" y="91"/>
                    <a:pt x="290" y="91"/>
                  </a:cubicBezTo>
                  <a:cubicBezTo>
                    <a:pt x="290" y="91"/>
                    <a:pt x="290" y="91"/>
                    <a:pt x="290" y="91"/>
                  </a:cubicBezTo>
                  <a:cubicBezTo>
                    <a:pt x="290" y="91"/>
                    <a:pt x="290" y="90"/>
                    <a:pt x="291" y="90"/>
                  </a:cubicBezTo>
                  <a:cubicBezTo>
                    <a:pt x="291" y="90"/>
                    <a:pt x="291" y="90"/>
                    <a:pt x="291" y="90"/>
                  </a:cubicBezTo>
                  <a:cubicBezTo>
                    <a:pt x="291" y="90"/>
                    <a:pt x="291" y="90"/>
                    <a:pt x="291" y="90"/>
                  </a:cubicBezTo>
                  <a:cubicBezTo>
                    <a:pt x="291" y="89"/>
                    <a:pt x="292" y="89"/>
                    <a:pt x="292" y="89"/>
                  </a:cubicBezTo>
                  <a:cubicBezTo>
                    <a:pt x="292" y="89"/>
                    <a:pt x="292" y="89"/>
                    <a:pt x="292" y="89"/>
                  </a:cubicBezTo>
                  <a:cubicBezTo>
                    <a:pt x="292" y="89"/>
                    <a:pt x="292" y="89"/>
                    <a:pt x="292" y="88"/>
                  </a:cubicBezTo>
                  <a:cubicBezTo>
                    <a:pt x="292" y="88"/>
                    <a:pt x="292" y="88"/>
                    <a:pt x="292" y="88"/>
                  </a:cubicBezTo>
                  <a:cubicBezTo>
                    <a:pt x="292" y="88"/>
                    <a:pt x="292" y="88"/>
                    <a:pt x="293" y="88"/>
                  </a:cubicBezTo>
                  <a:cubicBezTo>
                    <a:pt x="293" y="88"/>
                    <a:pt x="293" y="87"/>
                    <a:pt x="293" y="87"/>
                  </a:cubicBezTo>
                  <a:cubicBezTo>
                    <a:pt x="293" y="87"/>
                    <a:pt x="293" y="87"/>
                    <a:pt x="293" y="87"/>
                  </a:cubicBezTo>
                  <a:cubicBezTo>
                    <a:pt x="293" y="87"/>
                    <a:pt x="293" y="87"/>
                    <a:pt x="293" y="87"/>
                  </a:cubicBezTo>
                  <a:cubicBezTo>
                    <a:pt x="293" y="86"/>
                    <a:pt x="293" y="86"/>
                    <a:pt x="293" y="86"/>
                  </a:cubicBezTo>
                  <a:cubicBezTo>
                    <a:pt x="293" y="84"/>
                    <a:pt x="292" y="82"/>
                    <a:pt x="289" y="80"/>
                  </a:cubicBezTo>
                  <a:cubicBezTo>
                    <a:pt x="156" y="3"/>
                    <a:pt x="156" y="3"/>
                    <a:pt x="156" y="3"/>
                  </a:cubicBezTo>
                  <a:cubicBezTo>
                    <a:pt x="151" y="0"/>
                    <a:pt x="142" y="0"/>
                    <a:pt x="136" y="3"/>
                  </a:cubicBezTo>
                  <a:cubicBezTo>
                    <a:pt x="4" y="80"/>
                    <a:pt x="4" y="80"/>
                    <a:pt x="4" y="80"/>
                  </a:cubicBezTo>
                  <a:cubicBezTo>
                    <a:pt x="2"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4"/>
            <p:cNvSpPr/>
            <p:nvPr/>
          </p:nvSpPr>
          <p:spPr bwMode="auto">
            <a:xfrm>
              <a:off x="4230994" y="2910843"/>
              <a:ext cx="905362" cy="522984"/>
            </a:xfrm>
            <a:custGeom>
              <a:avLst/>
              <a:gdLst>
                <a:gd name="T0" fmla="*/ 112 w 223"/>
                <a:gd name="T1" fmla="*/ 129 h 129"/>
                <a:gd name="T2" fmla="*/ 0 w 223"/>
                <a:gd name="T3" fmla="*/ 65 h 129"/>
                <a:gd name="T4" fmla="*/ 111 w 223"/>
                <a:gd name="T5" fmla="*/ 0 h 129"/>
                <a:gd name="T6" fmla="*/ 111 w 223"/>
                <a:gd name="T7" fmla="*/ 0 h 129"/>
                <a:gd name="T8" fmla="*/ 112 w 223"/>
                <a:gd name="T9" fmla="*/ 0 h 129"/>
                <a:gd name="T10" fmla="*/ 223 w 223"/>
                <a:gd name="T11" fmla="*/ 65 h 129"/>
                <a:gd name="T12" fmla="*/ 112 w 223"/>
                <a:gd name="T13" fmla="*/ 129 h 129"/>
                <a:gd name="T14" fmla="*/ 112 w 223"/>
                <a:gd name="T15" fmla="*/ 129 h 129"/>
                <a:gd name="T16" fmla="*/ 112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2" y="129"/>
                  </a:moveTo>
                  <a:cubicBezTo>
                    <a:pt x="0" y="65"/>
                    <a:pt x="0" y="65"/>
                    <a:pt x="0" y="65"/>
                  </a:cubicBezTo>
                  <a:cubicBezTo>
                    <a:pt x="111" y="0"/>
                    <a:pt x="111" y="0"/>
                    <a:pt x="111" y="0"/>
                  </a:cubicBezTo>
                  <a:cubicBezTo>
                    <a:pt x="111" y="0"/>
                    <a:pt x="111" y="0"/>
                    <a:pt x="111" y="0"/>
                  </a:cubicBezTo>
                  <a:cubicBezTo>
                    <a:pt x="111" y="0"/>
                    <a:pt x="111" y="0"/>
                    <a:pt x="112" y="0"/>
                  </a:cubicBezTo>
                  <a:cubicBezTo>
                    <a:pt x="223" y="65"/>
                    <a:pt x="223" y="65"/>
                    <a:pt x="223" y="65"/>
                  </a:cubicBezTo>
                  <a:cubicBezTo>
                    <a:pt x="112" y="129"/>
                    <a:pt x="112" y="129"/>
                    <a:pt x="112" y="129"/>
                  </a:cubicBezTo>
                  <a:cubicBezTo>
                    <a:pt x="112" y="129"/>
                    <a:pt x="112" y="129"/>
                    <a:pt x="112" y="129"/>
                  </a:cubicBezTo>
                  <a:cubicBezTo>
                    <a:pt x="112" y="129"/>
                    <a:pt x="112" y="129"/>
                    <a:pt x="112"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38" name="Freeform 385"/>
            <p:cNvSpPr/>
            <p:nvPr/>
          </p:nvSpPr>
          <p:spPr bwMode="auto">
            <a:xfrm>
              <a:off x="4397320"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6"/>
            <p:cNvSpPr>
              <a:spLocks noEditPoints="1"/>
            </p:cNvSpPr>
            <p:nvPr/>
          </p:nvSpPr>
          <p:spPr bwMode="auto">
            <a:xfrm>
              <a:off x="4560217" y="3113177"/>
              <a:ext cx="137176" cy="80591"/>
            </a:xfrm>
            <a:custGeom>
              <a:avLst/>
              <a:gdLst>
                <a:gd name="T0" fmla="*/ 7 w 34"/>
                <a:gd name="T1" fmla="*/ 15 h 20"/>
                <a:gd name="T2" fmla="*/ 12 w 34"/>
                <a:gd name="T3" fmla="*/ 7 h 20"/>
                <a:gd name="T4" fmla="*/ 27 w 34"/>
                <a:gd name="T5" fmla="*/ 4 h 20"/>
                <a:gd name="T6" fmla="*/ 22 w 34"/>
                <a:gd name="T7" fmla="*/ 12 h 20"/>
                <a:gd name="T8" fmla="*/ 7 w 34"/>
                <a:gd name="T9" fmla="*/ 15 h 20"/>
                <a:gd name="T10" fmla="*/ 7 w 34"/>
                <a:gd name="T11" fmla="*/ 15 h 20"/>
                <a:gd name="T12" fmla="*/ 29 w 34"/>
                <a:gd name="T13" fmla="*/ 3 h 20"/>
                <a:gd name="T14" fmla="*/ 9 w 34"/>
                <a:gd name="T15" fmla="*/ 5 h 20"/>
                <a:gd name="T16" fmla="*/ 5 w 34"/>
                <a:gd name="T17" fmla="*/ 17 h 20"/>
                <a:gd name="T18" fmla="*/ 5 w 34"/>
                <a:gd name="T19" fmla="*/ 17 h 20"/>
                <a:gd name="T20" fmla="*/ 25 w 34"/>
                <a:gd name="T21" fmla="*/ 14 h 20"/>
                <a:gd name="T22" fmla="*/ 29 w 3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0">
                  <a:moveTo>
                    <a:pt x="7" y="15"/>
                  </a:moveTo>
                  <a:cubicBezTo>
                    <a:pt x="4" y="13"/>
                    <a:pt x="6" y="10"/>
                    <a:pt x="12" y="7"/>
                  </a:cubicBezTo>
                  <a:cubicBezTo>
                    <a:pt x="18" y="3"/>
                    <a:pt x="24" y="2"/>
                    <a:pt x="27" y="4"/>
                  </a:cubicBezTo>
                  <a:cubicBezTo>
                    <a:pt x="30" y="6"/>
                    <a:pt x="28" y="9"/>
                    <a:pt x="22" y="12"/>
                  </a:cubicBezTo>
                  <a:cubicBezTo>
                    <a:pt x="16" y="16"/>
                    <a:pt x="11" y="17"/>
                    <a:pt x="7" y="15"/>
                  </a:cubicBezTo>
                  <a:cubicBezTo>
                    <a:pt x="7" y="15"/>
                    <a:pt x="7" y="15"/>
                    <a:pt x="7" y="15"/>
                  </a:cubicBezTo>
                  <a:moveTo>
                    <a:pt x="29" y="3"/>
                  </a:moveTo>
                  <a:cubicBezTo>
                    <a:pt x="25" y="0"/>
                    <a:pt x="17" y="0"/>
                    <a:pt x="9" y="5"/>
                  </a:cubicBezTo>
                  <a:cubicBezTo>
                    <a:pt x="1" y="10"/>
                    <a:pt x="0" y="14"/>
                    <a:pt x="5" y="17"/>
                  </a:cubicBezTo>
                  <a:cubicBezTo>
                    <a:pt x="5" y="17"/>
                    <a:pt x="5" y="17"/>
                    <a:pt x="5" y="17"/>
                  </a:cubicBezTo>
                  <a:cubicBezTo>
                    <a:pt x="10" y="20"/>
                    <a:pt x="17" y="19"/>
                    <a:pt x="25" y="14"/>
                  </a:cubicBezTo>
                  <a:cubicBezTo>
                    <a:pt x="33" y="10"/>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7"/>
            <p:cNvSpPr/>
            <p:nvPr/>
          </p:nvSpPr>
          <p:spPr bwMode="auto">
            <a:xfrm>
              <a:off x="4625375" y="3157760"/>
              <a:ext cx="145750" cy="80591"/>
            </a:xfrm>
            <a:custGeom>
              <a:avLst/>
              <a:gdLst>
                <a:gd name="T0" fmla="*/ 31 w 36"/>
                <a:gd name="T1" fmla="*/ 2 h 20"/>
                <a:gd name="T2" fmla="*/ 22 w 36"/>
                <a:gd name="T3" fmla="*/ 0 h 20"/>
                <a:gd name="T4" fmla="*/ 21 w 36"/>
                <a:gd name="T5" fmla="*/ 2 h 20"/>
                <a:gd name="T6" fmla="*/ 28 w 36"/>
                <a:gd name="T7" fmla="*/ 3 h 20"/>
                <a:gd name="T8" fmla="*/ 28 w 36"/>
                <a:gd name="T9" fmla="*/ 9 h 20"/>
                <a:gd name="T10" fmla="*/ 7 w 36"/>
                <a:gd name="T11" fmla="*/ 11 h 20"/>
                <a:gd name="T12" fmla="*/ 2 w 36"/>
                <a:gd name="T13" fmla="*/ 11 h 20"/>
                <a:gd name="T14" fmla="*/ 0 w 36"/>
                <a:gd name="T15" fmla="*/ 12 h 20"/>
                <a:gd name="T16" fmla="*/ 15 w 36"/>
                <a:gd name="T17" fmla="*/ 20 h 20"/>
                <a:gd name="T18" fmla="*/ 18 w 36"/>
                <a:gd name="T19" fmla="*/ 19 h 20"/>
                <a:gd name="T20" fmla="*/ 7 w 36"/>
                <a:gd name="T21" fmla="*/ 13 h 20"/>
                <a:gd name="T22" fmla="*/ 7 w 36"/>
                <a:gd name="T23" fmla="*/ 13 h 20"/>
                <a:gd name="T24" fmla="*/ 11 w 36"/>
                <a:gd name="T25" fmla="*/ 13 h 20"/>
                <a:gd name="T26" fmla="*/ 32 w 36"/>
                <a:gd name="T27" fmla="*/ 10 h 20"/>
                <a:gd name="T28" fmla="*/ 31 w 36"/>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0">
                  <a:moveTo>
                    <a:pt x="31" y="2"/>
                  </a:moveTo>
                  <a:cubicBezTo>
                    <a:pt x="29" y="1"/>
                    <a:pt x="25" y="0"/>
                    <a:pt x="22" y="0"/>
                  </a:cubicBezTo>
                  <a:cubicBezTo>
                    <a:pt x="21" y="2"/>
                    <a:pt x="21" y="2"/>
                    <a:pt x="21" y="2"/>
                  </a:cubicBezTo>
                  <a:cubicBezTo>
                    <a:pt x="23" y="2"/>
                    <a:pt x="26" y="2"/>
                    <a:pt x="28" y="3"/>
                  </a:cubicBezTo>
                  <a:cubicBezTo>
                    <a:pt x="32" y="5"/>
                    <a:pt x="30" y="7"/>
                    <a:pt x="28" y="9"/>
                  </a:cubicBezTo>
                  <a:cubicBezTo>
                    <a:pt x="25" y="11"/>
                    <a:pt x="19" y="11"/>
                    <a:pt x="7" y="11"/>
                  </a:cubicBezTo>
                  <a:cubicBezTo>
                    <a:pt x="2" y="11"/>
                    <a:pt x="2" y="11"/>
                    <a:pt x="2" y="11"/>
                  </a:cubicBezTo>
                  <a:cubicBezTo>
                    <a:pt x="0" y="12"/>
                    <a:pt x="0" y="12"/>
                    <a:pt x="0" y="12"/>
                  </a:cubicBezTo>
                  <a:cubicBezTo>
                    <a:pt x="15" y="20"/>
                    <a:pt x="15" y="20"/>
                    <a:pt x="15" y="20"/>
                  </a:cubicBezTo>
                  <a:cubicBezTo>
                    <a:pt x="18" y="19"/>
                    <a:pt x="18" y="19"/>
                    <a:pt x="18" y="19"/>
                  </a:cubicBezTo>
                  <a:cubicBezTo>
                    <a:pt x="7" y="13"/>
                    <a:pt x="7" y="13"/>
                    <a:pt x="7" y="13"/>
                  </a:cubicBezTo>
                  <a:cubicBezTo>
                    <a:pt x="7" y="13"/>
                    <a:pt x="7" y="13"/>
                    <a:pt x="7" y="13"/>
                  </a:cubicBezTo>
                  <a:cubicBezTo>
                    <a:pt x="11" y="13"/>
                    <a:pt x="11" y="13"/>
                    <a:pt x="11" y="13"/>
                  </a:cubicBezTo>
                  <a:cubicBezTo>
                    <a:pt x="21" y="13"/>
                    <a:pt x="27" y="13"/>
                    <a:pt x="32" y="10"/>
                  </a:cubicBezTo>
                  <a:cubicBezTo>
                    <a:pt x="35" y="8"/>
                    <a:pt x="36" y="5"/>
                    <a:pt x="31"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8"/>
            <p:cNvSpPr/>
            <p:nvPr/>
          </p:nvSpPr>
          <p:spPr bwMode="auto">
            <a:xfrm>
              <a:off x="8317124" y="3174907"/>
              <a:ext cx="1183143" cy="481831"/>
            </a:xfrm>
            <a:custGeom>
              <a:avLst/>
              <a:gdLst>
                <a:gd name="T0" fmla="*/ 292 w 292"/>
                <a:gd name="T1" fmla="*/ 1 h 119"/>
                <a:gd name="T2" fmla="*/ 292 w 292"/>
                <a:gd name="T3" fmla="*/ 1 h 119"/>
                <a:gd name="T4" fmla="*/ 292 w 292"/>
                <a:gd name="T5" fmla="*/ 1 h 119"/>
                <a:gd name="T6" fmla="*/ 292 w 292"/>
                <a:gd name="T7" fmla="*/ 2 h 119"/>
                <a:gd name="T8" fmla="*/ 292 w 292"/>
                <a:gd name="T9" fmla="*/ 2 h 119"/>
                <a:gd name="T10" fmla="*/ 292 w 292"/>
                <a:gd name="T11" fmla="*/ 2 h 119"/>
                <a:gd name="T12" fmla="*/ 291 w 292"/>
                <a:gd name="T13" fmla="*/ 3 h 119"/>
                <a:gd name="T14" fmla="*/ 291 w 292"/>
                <a:gd name="T15" fmla="*/ 3 h 119"/>
                <a:gd name="T16" fmla="*/ 291 w 292"/>
                <a:gd name="T17" fmla="*/ 4 h 119"/>
                <a:gd name="T18" fmla="*/ 290 w 292"/>
                <a:gd name="T19" fmla="*/ 4 h 119"/>
                <a:gd name="T20" fmla="*/ 290 w 292"/>
                <a:gd name="T21" fmla="*/ 4 h 119"/>
                <a:gd name="T22" fmla="*/ 290 w 292"/>
                <a:gd name="T23" fmla="*/ 5 h 119"/>
                <a:gd name="T24" fmla="*/ 289 w 292"/>
                <a:gd name="T25" fmla="*/ 5 h 119"/>
                <a:gd name="T26" fmla="*/ 288 w 292"/>
                <a:gd name="T27" fmla="*/ 5 h 119"/>
                <a:gd name="T28" fmla="*/ 157 w 292"/>
                <a:gd name="T29" fmla="*/ 82 h 119"/>
                <a:gd name="T30" fmla="*/ 137 w 292"/>
                <a:gd name="T31" fmla="*/ 82 h 119"/>
                <a:gd name="T32" fmla="*/ 4 w 292"/>
                <a:gd name="T33" fmla="*/ 5 h 119"/>
                <a:gd name="T34" fmla="*/ 3 w 292"/>
                <a:gd name="T35" fmla="*/ 5 h 119"/>
                <a:gd name="T36" fmla="*/ 3 w 292"/>
                <a:gd name="T37" fmla="*/ 5 h 119"/>
                <a:gd name="T38" fmla="*/ 2 w 292"/>
                <a:gd name="T39" fmla="*/ 4 h 119"/>
                <a:gd name="T40" fmla="*/ 2 w 292"/>
                <a:gd name="T41" fmla="*/ 4 h 119"/>
                <a:gd name="T42" fmla="*/ 1 w 292"/>
                <a:gd name="T43" fmla="*/ 4 h 119"/>
                <a:gd name="T44" fmla="*/ 1 w 292"/>
                <a:gd name="T45" fmla="*/ 3 h 119"/>
                <a:gd name="T46" fmla="*/ 1 w 292"/>
                <a:gd name="T47" fmla="*/ 3 h 119"/>
                <a:gd name="T48" fmla="*/ 1 w 292"/>
                <a:gd name="T49" fmla="*/ 2 h 119"/>
                <a:gd name="T50" fmla="*/ 0 w 292"/>
                <a:gd name="T51" fmla="*/ 2 h 119"/>
                <a:gd name="T52" fmla="*/ 0 w 292"/>
                <a:gd name="T53" fmla="*/ 2 h 119"/>
                <a:gd name="T54" fmla="*/ 0 w 292"/>
                <a:gd name="T55" fmla="*/ 1 h 119"/>
                <a:gd name="T56" fmla="*/ 0 w 292"/>
                <a:gd name="T57" fmla="*/ 1 h 119"/>
                <a:gd name="T58" fmla="*/ 0 w 292"/>
                <a:gd name="T59" fmla="*/ 1 h 119"/>
                <a:gd name="T60" fmla="*/ 0 w 292"/>
                <a:gd name="T61" fmla="*/ 0 h 119"/>
                <a:gd name="T62" fmla="*/ 0 w 292"/>
                <a:gd name="T63" fmla="*/ 0 h 119"/>
                <a:gd name="T64" fmla="*/ 0 w 292"/>
                <a:gd name="T65" fmla="*/ 0 h 119"/>
                <a:gd name="T66" fmla="*/ 0 w 292"/>
                <a:gd name="T67" fmla="*/ 33 h 119"/>
                <a:gd name="T68" fmla="*/ 4 w 292"/>
                <a:gd name="T69" fmla="*/ 39 h 119"/>
                <a:gd name="T70" fmla="*/ 137 w 292"/>
                <a:gd name="T71" fmla="*/ 115 h 119"/>
                <a:gd name="T72" fmla="*/ 156 w 292"/>
                <a:gd name="T73" fmla="*/ 115 h 119"/>
                <a:gd name="T74" fmla="*/ 288 w 292"/>
                <a:gd name="T75" fmla="*/ 39 h 119"/>
                <a:gd name="T76" fmla="*/ 292 w 292"/>
                <a:gd name="T77" fmla="*/ 33 h 119"/>
                <a:gd name="T78" fmla="*/ 292 w 292"/>
                <a:gd name="T79" fmla="*/ 0 h 119"/>
                <a:gd name="T80" fmla="*/ 292 w 292"/>
                <a:gd name="T81" fmla="*/ 0 h 119"/>
                <a:gd name="T82" fmla="*/ 292 w 292"/>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9">
                  <a:moveTo>
                    <a:pt x="292" y="1"/>
                  </a:moveTo>
                  <a:cubicBezTo>
                    <a:pt x="292" y="1"/>
                    <a:pt x="292" y="1"/>
                    <a:pt x="292" y="1"/>
                  </a:cubicBezTo>
                  <a:cubicBezTo>
                    <a:pt x="292" y="1"/>
                    <a:pt x="292" y="1"/>
                    <a:pt x="292" y="1"/>
                  </a:cubicBezTo>
                  <a:cubicBezTo>
                    <a:pt x="292" y="1"/>
                    <a:pt x="292" y="2"/>
                    <a:pt x="292" y="2"/>
                  </a:cubicBezTo>
                  <a:cubicBezTo>
                    <a:pt x="292" y="2"/>
                    <a:pt x="292" y="2"/>
                    <a:pt x="292" y="2"/>
                  </a:cubicBezTo>
                  <a:cubicBezTo>
                    <a:pt x="292" y="2"/>
                    <a:pt x="292" y="2"/>
                    <a:pt x="292" y="2"/>
                  </a:cubicBezTo>
                  <a:cubicBezTo>
                    <a:pt x="292" y="3"/>
                    <a:pt x="292" y="3"/>
                    <a:pt x="291" y="3"/>
                  </a:cubicBezTo>
                  <a:cubicBezTo>
                    <a:pt x="291" y="3"/>
                    <a:pt x="291" y="3"/>
                    <a:pt x="291" y="3"/>
                  </a:cubicBezTo>
                  <a:cubicBezTo>
                    <a:pt x="291" y="3"/>
                    <a:pt x="291" y="3"/>
                    <a:pt x="291" y="4"/>
                  </a:cubicBezTo>
                  <a:cubicBezTo>
                    <a:pt x="291" y="4"/>
                    <a:pt x="291" y="4"/>
                    <a:pt x="290" y="4"/>
                  </a:cubicBezTo>
                  <a:cubicBezTo>
                    <a:pt x="290" y="4"/>
                    <a:pt x="290" y="4"/>
                    <a:pt x="290" y="4"/>
                  </a:cubicBezTo>
                  <a:cubicBezTo>
                    <a:pt x="290" y="4"/>
                    <a:pt x="290" y="5"/>
                    <a:pt x="290" y="5"/>
                  </a:cubicBezTo>
                  <a:cubicBezTo>
                    <a:pt x="290" y="5"/>
                    <a:pt x="289" y="5"/>
                    <a:pt x="289" y="5"/>
                  </a:cubicBezTo>
                  <a:cubicBezTo>
                    <a:pt x="289" y="5"/>
                    <a:pt x="289" y="5"/>
                    <a:pt x="288" y="5"/>
                  </a:cubicBezTo>
                  <a:cubicBezTo>
                    <a:pt x="157" y="82"/>
                    <a:pt x="157" y="82"/>
                    <a:pt x="157" y="82"/>
                  </a:cubicBezTo>
                  <a:cubicBezTo>
                    <a:pt x="151" y="85"/>
                    <a:pt x="142" y="85"/>
                    <a:pt x="137" y="82"/>
                  </a:cubicBezTo>
                  <a:cubicBezTo>
                    <a:pt x="4" y="5"/>
                    <a:pt x="4" y="5"/>
                    <a:pt x="4" y="5"/>
                  </a:cubicBezTo>
                  <a:cubicBezTo>
                    <a:pt x="4" y="5"/>
                    <a:pt x="3" y="5"/>
                    <a:pt x="3" y="5"/>
                  </a:cubicBezTo>
                  <a:cubicBezTo>
                    <a:pt x="3" y="5"/>
                    <a:pt x="3" y="5"/>
                    <a:pt x="3" y="5"/>
                  </a:cubicBezTo>
                  <a:cubicBezTo>
                    <a:pt x="3" y="4"/>
                    <a:pt x="2" y="4"/>
                    <a:pt x="2" y="4"/>
                  </a:cubicBezTo>
                  <a:cubicBezTo>
                    <a:pt x="2" y="4"/>
                    <a:pt x="2" y="4"/>
                    <a:pt x="2" y="4"/>
                  </a:cubicBezTo>
                  <a:cubicBezTo>
                    <a:pt x="2" y="4"/>
                    <a:pt x="2" y="4"/>
                    <a:pt x="1" y="4"/>
                  </a:cubicBezTo>
                  <a:cubicBezTo>
                    <a:pt x="1" y="3"/>
                    <a:pt x="1" y="3"/>
                    <a:pt x="1" y="3"/>
                  </a:cubicBezTo>
                  <a:cubicBezTo>
                    <a:pt x="1" y="3"/>
                    <a:pt x="1" y="3"/>
                    <a:pt x="1" y="3"/>
                  </a:cubicBezTo>
                  <a:cubicBezTo>
                    <a:pt x="1" y="3"/>
                    <a:pt x="1" y="3"/>
                    <a:pt x="1" y="2"/>
                  </a:cubicBezTo>
                  <a:cubicBezTo>
                    <a:pt x="1" y="2"/>
                    <a:pt x="1" y="2"/>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7" y="115"/>
                    <a:pt x="137" y="115"/>
                    <a:pt x="137" y="115"/>
                  </a:cubicBezTo>
                  <a:cubicBezTo>
                    <a:pt x="142" y="119"/>
                    <a:pt x="151" y="119"/>
                    <a:pt x="156" y="115"/>
                  </a:cubicBezTo>
                  <a:cubicBezTo>
                    <a:pt x="288" y="39"/>
                    <a:pt x="288" y="39"/>
                    <a:pt x="288" y="39"/>
                  </a:cubicBezTo>
                  <a:cubicBezTo>
                    <a:pt x="291" y="37"/>
                    <a:pt x="292" y="35"/>
                    <a:pt x="292" y="33"/>
                  </a:cubicBezTo>
                  <a:cubicBezTo>
                    <a:pt x="292" y="0"/>
                    <a:pt x="292" y="0"/>
                    <a:pt x="292" y="0"/>
                  </a:cubicBezTo>
                  <a:cubicBezTo>
                    <a:pt x="292" y="0"/>
                    <a:pt x="292" y="0"/>
                    <a:pt x="292" y="0"/>
                  </a:cubicBezTo>
                  <a:cubicBezTo>
                    <a:pt x="292" y="0"/>
                    <a:pt x="292" y="0"/>
                    <a:pt x="292"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2" name="Freeform 389"/>
            <p:cNvSpPr/>
            <p:nvPr/>
          </p:nvSpPr>
          <p:spPr bwMode="auto">
            <a:xfrm>
              <a:off x="8317124" y="2825108"/>
              <a:ext cx="1188288" cy="694454"/>
            </a:xfrm>
            <a:custGeom>
              <a:avLst/>
              <a:gdLst>
                <a:gd name="T0" fmla="*/ 0 w 293"/>
                <a:gd name="T1" fmla="*/ 86 h 171"/>
                <a:gd name="T2" fmla="*/ 0 w 293"/>
                <a:gd name="T3" fmla="*/ 87 h 171"/>
                <a:gd name="T4" fmla="*/ 0 w 293"/>
                <a:gd name="T5" fmla="*/ 87 h 171"/>
                <a:gd name="T6" fmla="*/ 0 w 293"/>
                <a:gd name="T7" fmla="*/ 87 h 171"/>
                <a:gd name="T8" fmla="*/ 0 w 293"/>
                <a:gd name="T9" fmla="*/ 88 h 171"/>
                <a:gd name="T10" fmla="*/ 0 w 293"/>
                <a:gd name="T11" fmla="*/ 88 h 171"/>
                <a:gd name="T12" fmla="*/ 1 w 293"/>
                <a:gd name="T13" fmla="*/ 88 h 171"/>
                <a:gd name="T14" fmla="*/ 1 w 293"/>
                <a:gd name="T15" fmla="*/ 89 h 171"/>
                <a:gd name="T16" fmla="*/ 1 w 293"/>
                <a:gd name="T17" fmla="*/ 89 h 171"/>
                <a:gd name="T18" fmla="*/ 1 w 293"/>
                <a:gd name="T19" fmla="*/ 90 h 171"/>
                <a:gd name="T20" fmla="*/ 2 w 293"/>
                <a:gd name="T21" fmla="*/ 90 h 171"/>
                <a:gd name="T22" fmla="*/ 2 w 293"/>
                <a:gd name="T23" fmla="*/ 90 h 171"/>
                <a:gd name="T24" fmla="*/ 3 w 293"/>
                <a:gd name="T25" fmla="*/ 91 h 171"/>
                <a:gd name="T26" fmla="*/ 3 w 293"/>
                <a:gd name="T27" fmla="*/ 91 h 171"/>
                <a:gd name="T28" fmla="*/ 4 w 293"/>
                <a:gd name="T29" fmla="*/ 91 h 171"/>
                <a:gd name="T30" fmla="*/ 137 w 293"/>
                <a:gd name="T31" fmla="*/ 168 h 171"/>
                <a:gd name="T32" fmla="*/ 157 w 293"/>
                <a:gd name="T33" fmla="*/ 168 h 171"/>
                <a:gd name="T34" fmla="*/ 288 w 293"/>
                <a:gd name="T35" fmla="*/ 91 h 171"/>
                <a:gd name="T36" fmla="*/ 289 w 293"/>
                <a:gd name="T37" fmla="*/ 91 h 171"/>
                <a:gd name="T38" fmla="*/ 290 w 293"/>
                <a:gd name="T39" fmla="*/ 91 h 171"/>
                <a:gd name="T40" fmla="*/ 290 w 293"/>
                <a:gd name="T41" fmla="*/ 90 h 171"/>
                <a:gd name="T42" fmla="*/ 290 w 293"/>
                <a:gd name="T43" fmla="*/ 90 h 171"/>
                <a:gd name="T44" fmla="*/ 291 w 293"/>
                <a:gd name="T45" fmla="*/ 90 h 171"/>
                <a:gd name="T46" fmla="*/ 291 w 293"/>
                <a:gd name="T47" fmla="*/ 89 h 171"/>
                <a:gd name="T48" fmla="*/ 291 w 293"/>
                <a:gd name="T49" fmla="*/ 89 h 171"/>
                <a:gd name="T50" fmla="*/ 292 w 293"/>
                <a:gd name="T51" fmla="*/ 88 h 171"/>
                <a:gd name="T52" fmla="*/ 292 w 293"/>
                <a:gd name="T53" fmla="*/ 88 h 171"/>
                <a:gd name="T54" fmla="*/ 292 w 293"/>
                <a:gd name="T55" fmla="*/ 88 h 171"/>
                <a:gd name="T56" fmla="*/ 292 w 293"/>
                <a:gd name="T57" fmla="*/ 87 h 171"/>
                <a:gd name="T58" fmla="*/ 292 w 293"/>
                <a:gd name="T59" fmla="*/ 87 h 171"/>
                <a:gd name="T60" fmla="*/ 292 w 293"/>
                <a:gd name="T61" fmla="*/ 87 h 171"/>
                <a:gd name="T62" fmla="*/ 292 w 293"/>
                <a:gd name="T63" fmla="*/ 86 h 171"/>
                <a:gd name="T64" fmla="*/ 288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0" y="87"/>
                  </a:cubicBezTo>
                  <a:cubicBezTo>
                    <a:pt x="0" y="87"/>
                    <a:pt x="0" y="87"/>
                    <a:pt x="0" y="87"/>
                  </a:cubicBezTo>
                  <a:cubicBezTo>
                    <a:pt x="0" y="87"/>
                    <a:pt x="0" y="88"/>
                    <a:pt x="0" y="88"/>
                  </a:cubicBezTo>
                  <a:cubicBezTo>
                    <a:pt x="0" y="88"/>
                    <a:pt x="0" y="88"/>
                    <a:pt x="0" y="88"/>
                  </a:cubicBezTo>
                  <a:cubicBezTo>
                    <a:pt x="1" y="88"/>
                    <a:pt x="1" y="88"/>
                    <a:pt x="1" y="88"/>
                  </a:cubicBezTo>
                  <a:cubicBezTo>
                    <a:pt x="1" y="89"/>
                    <a:pt x="1" y="89"/>
                    <a:pt x="1" y="89"/>
                  </a:cubicBezTo>
                  <a:cubicBezTo>
                    <a:pt x="1" y="89"/>
                    <a:pt x="1" y="89"/>
                    <a:pt x="1" y="89"/>
                  </a:cubicBezTo>
                  <a:cubicBezTo>
                    <a:pt x="1" y="89"/>
                    <a:pt x="1" y="89"/>
                    <a:pt x="1" y="90"/>
                  </a:cubicBezTo>
                  <a:cubicBezTo>
                    <a:pt x="2" y="90"/>
                    <a:pt x="2" y="90"/>
                    <a:pt x="2" y="90"/>
                  </a:cubicBezTo>
                  <a:cubicBezTo>
                    <a:pt x="2" y="90"/>
                    <a:pt x="2" y="90"/>
                    <a:pt x="2" y="90"/>
                  </a:cubicBezTo>
                  <a:cubicBezTo>
                    <a:pt x="2" y="90"/>
                    <a:pt x="3" y="90"/>
                    <a:pt x="3" y="91"/>
                  </a:cubicBezTo>
                  <a:cubicBezTo>
                    <a:pt x="3" y="91"/>
                    <a:pt x="3" y="91"/>
                    <a:pt x="3" y="91"/>
                  </a:cubicBezTo>
                  <a:cubicBezTo>
                    <a:pt x="3" y="91"/>
                    <a:pt x="4" y="91"/>
                    <a:pt x="4" y="91"/>
                  </a:cubicBezTo>
                  <a:cubicBezTo>
                    <a:pt x="137" y="168"/>
                    <a:pt x="137" y="168"/>
                    <a:pt x="137" y="168"/>
                  </a:cubicBezTo>
                  <a:cubicBezTo>
                    <a:pt x="142" y="171"/>
                    <a:pt x="151" y="171"/>
                    <a:pt x="157" y="168"/>
                  </a:cubicBezTo>
                  <a:cubicBezTo>
                    <a:pt x="288" y="91"/>
                    <a:pt x="288" y="91"/>
                    <a:pt x="288" y="91"/>
                  </a:cubicBezTo>
                  <a:cubicBezTo>
                    <a:pt x="289" y="91"/>
                    <a:pt x="289" y="91"/>
                    <a:pt x="289" y="91"/>
                  </a:cubicBezTo>
                  <a:cubicBezTo>
                    <a:pt x="289" y="91"/>
                    <a:pt x="290" y="91"/>
                    <a:pt x="290" y="91"/>
                  </a:cubicBezTo>
                  <a:cubicBezTo>
                    <a:pt x="290" y="91"/>
                    <a:pt x="290" y="90"/>
                    <a:pt x="290" y="90"/>
                  </a:cubicBezTo>
                  <a:cubicBezTo>
                    <a:pt x="290" y="90"/>
                    <a:pt x="290" y="90"/>
                    <a:pt x="290" y="90"/>
                  </a:cubicBezTo>
                  <a:cubicBezTo>
                    <a:pt x="291" y="90"/>
                    <a:pt x="291" y="90"/>
                    <a:pt x="291" y="90"/>
                  </a:cubicBezTo>
                  <a:cubicBezTo>
                    <a:pt x="291" y="89"/>
                    <a:pt x="291" y="89"/>
                    <a:pt x="291" y="89"/>
                  </a:cubicBezTo>
                  <a:cubicBezTo>
                    <a:pt x="291" y="89"/>
                    <a:pt x="291" y="89"/>
                    <a:pt x="291" y="89"/>
                  </a:cubicBezTo>
                  <a:cubicBezTo>
                    <a:pt x="292" y="89"/>
                    <a:pt x="292" y="89"/>
                    <a:pt x="292" y="88"/>
                  </a:cubicBezTo>
                  <a:cubicBezTo>
                    <a:pt x="292" y="88"/>
                    <a:pt x="292" y="88"/>
                    <a:pt x="292" y="88"/>
                  </a:cubicBezTo>
                  <a:cubicBezTo>
                    <a:pt x="292" y="88"/>
                    <a:pt x="292" y="88"/>
                    <a:pt x="292" y="88"/>
                  </a:cubicBezTo>
                  <a:cubicBezTo>
                    <a:pt x="292" y="88"/>
                    <a:pt x="292" y="87"/>
                    <a:pt x="292" y="87"/>
                  </a:cubicBezTo>
                  <a:cubicBezTo>
                    <a:pt x="292" y="87"/>
                    <a:pt x="292" y="87"/>
                    <a:pt x="292" y="87"/>
                  </a:cubicBezTo>
                  <a:cubicBezTo>
                    <a:pt x="292" y="87"/>
                    <a:pt x="292" y="87"/>
                    <a:pt x="292" y="87"/>
                  </a:cubicBezTo>
                  <a:cubicBezTo>
                    <a:pt x="292" y="86"/>
                    <a:pt x="292" y="86"/>
                    <a:pt x="292" y="86"/>
                  </a:cubicBezTo>
                  <a:cubicBezTo>
                    <a:pt x="293" y="84"/>
                    <a:pt x="291" y="82"/>
                    <a:pt x="288" y="80"/>
                  </a:cubicBezTo>
                  <a:cubicBezTo>
                    <a:pt x="156" y="3"/>
                    <a:pt x="156" y="3"/>
                    <a:pt x="156"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0"/>
            <p:cNvSpPr/>
            <p:nvPr/>
          </p:nvSpPr>
          <p:spPr bwMode="auto">
            <a:xfrm>
              <a:off x="8457730" y="2910843"/>
              <a:ext cx="905362" cy="522984"/>
            </a:xfrm>
            <a:custGeom>
              <a:avLst/>
              <a:gdLst>
                <a:gd name="T0" fmla="*/ 111 w 223"/>
                <a:gd name="T1" fmla="*/ 129 h 129"/>
                <a:gd name="T2" fmla="*/ 0 w 223"/>
                <a:gd name="T3" fmla="*/ 65 h 129"/>
                <a:gd name="T4" fmla="*/ 110 w 223"/>
                <a:gd name="T5" fmla="*/ 0 h 129"/>
                <a:gd name="T6" fmla="*/ 111 w 223"/>
                <a:gd name="T7" fmla="*/ 0 h 129"/>
                <a:gd name="T8" fmla="*/ 111 w 223"/>
                <a:gd name="T9" fmla="*/ 0 h 129"/>
                <a:gd name="T10" fmla="*/ 223 w 223"/>
                <a:gd name="T11" fmla="*/ 65 h 129"/>
                <a:gd name="T12" fmla="*/ 112 w 223"/>
                <a:gd name="T13" fmla="*/ 129 h 129"/>
                <a:gd name="T14" fmla="*/ 112 w 223"/>
                <a:gd name="T15" fmla="*/ 129 h 129"/>
                <a:gd name="T16" fmla="*/ 111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1" y="129"/>
                  </a:moveTo>
                  <a:cubicBezTo>
                    <a:pt x="0" y="65"/>
                    <a:pt x="0" y="65"/>
                    <a:pt x="0" y="65"/>
                  </a:cubicBezTo>
                  <a:cubicBezTo>
                    <a:pt x="110" y="0"/>
                    <a:pt x="110" y="0"/>
                    <a:pt x="110" y="0"/>
                  </a:cubicBezTo>
                  <a:cubicBezTo>
                    <a:pt x="110" y="0"/>
                    <a:pt x="111" y="0"/>
                    <a:pt x="111" y="0"/>
                  </a:cubicBezTo>
                  <a:cubicBezTo>
                    <a:pt x="111" y="0"/>
                    <a:pt x="111" y="0"/>
                    <a:pt x="111" y="0"/>
                  </a:cubicBezTo>
                  <a:cubicBezTo>
                    <a:pt x="223" y="65"/>
                    <a:pt x="223" y="65"/>
                    <a:pt x="223" y="65"/>
                  </a:cubicBezTo>
                  <a:cubicBezTo>
                    <a:pt x="112" y="129"/>
                    <a:pt x="112" y="129"/>
                    <a:pt x="112" y="129"/>
                  </a:cubicBezTo>
                  <a:cubicBezTo>
                    <a:pt x="112" y="129"/>
                    <a:pt x="112" y="129"/>
                    <a:pt x="112" y="129"/>
                  </a:cubicBezTo>
                  <a:cubicBezTo>
                    <a:pt x="111" y="129"/>
                    <a:pt x="111" y="129"/>
                    <a:pt x="111"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44" name="Freeform 391"/>
            <p:cNvSpPr/>
            <p:nvPr/>
          </p:nvSpPr>
          <p:spPr bwMode="auto">
            <a:xfrm>
              <a:off x="8624056"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2"/>
            <p:cNvSpPr>
              <a:spLocks noEditPoints="1"/>
            </p:cNvSpPr>
            <p:nvPr/>
          </p:nvSpPr>
          <p:spPr bwMode="auto">
            <a:xfrm>
              <a:off x="8783523" y="3113177"/>
              <a:ext cx="142321" cy="80591"/>
            </a:xfrm>
            <a:custGeom>
              <a:avLst/>
              <a:gdLst>
                <a:gd name="T0" fmla="*/ 8 w 35"/>
                <a:gd name="T1" fmla="*/ 15 h 20"/>
                <a:gd name="T2" fmla="*/ 13 w 35"/>
                <a:gd name="T3" fmla="*/ 7 h 20"/>
                <a:gd name="T4" fmla="*/ 27 w 35"/>
                <a:gd name="T5" fmla="*/ 4 h 20"/>
                <a:gd name="T6" fmla="*/ 22 w 35"/>
                <a:gd name="T7" fmla="*/ 12 h 20"/>
                <a:gd name="T8" fmla="*/ 8 w 35"/>
                <a:gd name="T9" fmla="*/ 15 h 20"/>
                <a:gd name="T10" fmla="*/ 8 w 35"/>
                <a:gd name="T11" fmla="*/ 15 h 20"/>
                <a:gd name="T12" fmla="*/ 30 w 35"/>
                <a:gd name="T13" fmla="*/ 3 h 20"/>
                <a:gd name="T14" fmla="*/ 9 w 35"/>
                <a:gd name="T15" fmla="*/ 5 h 20"/>
                <a:gd name="T16" fmla="*/ 5 w 35"/>
                <a:gd name="T17" fmla="*/ 17 h 20"/>
                <a:gd name="T18" fmla="*/ 5 w 35"/>
                <a:gd name="T19" fmla="*/ 17 h 20"/>
                <a:gd name="T20" fmla="*/ 26 w 35"/>
                <a:gd name="T21" fmla="*/ 14 h 20"/>
                <a:gd name="T22" fmla="*/ 30 w 35"/>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0">
                  <a:moveTo>
                    <a:pt x="8" y="15"/>
                  </a:moveTo>
                  <a:cubicBezTo>
                    <a:pt x="5" y="14"/>
                    <a:pt x="6" y="10"/>
                    <a:pt x="13" y="7"/>
                  </a:cubicBezTo>
                  <a:cubicBezTo>
                    <a:pt x="19" y="3"/>
                    <a:pt x="24" y="2"/>
                    <a:pt x="27" y="4"/>
                  </a:cubicBezTo>
                  <a:cubicBezTo>
                    <a:pt x="30" y="6"/>
                    <a:pt x="28" y="9"/>
                    <a:pt x="22" y="12"/>
                  </a:cubicBezTo>
                  <a:cubicBezTo>
                    <a:pt x="16" y="16"/>
                    <a:pt x="11" y="17"/>
                    <a:pt x="8" y="15"/>
                  </a:cubicBezTo>
                  <a:cubicBezTo>
                    <a:pt x="8" y="15"/>
                    <a:pt x="8" y="15"/>
                    <a:pt x="8" y="15"/>
                  </a:cubicBezTo>
                  <a:moveTo>
                    <a:pt x="30" y="3"/>
                  </a:moveTo>
                  <a:cubicBezTo>
                    <a:pt x="25" y="0"/>
                    <a:pt x="17" y="1"/>
                    <a:pt x="9" y="5"/>
                  </a:cubicBezTo>
                  <a:cubicBezTo>
                    <a:pt x="2" y="10"/>
                    <a:pt x="0" y="14"/>
                    <a:pt x="5" y="17"/>
                  </a:cubicBezTo>
                  <a:cubicBezTo>
                    <a:pt x="5" y="17"/>
                    <a:pt x="5" y="17"/>
                    <a:pt x="5" y="17"/>
                  </a:cubicBezTo>
                  <a:cubicBezTo>
                    <a:pt x="10" y="20"/>
                    <a:pt x="18" y="19"/>
                    <a:pt x="26" y="14"/>
                  </a:cubicBezTo>
                  <a:cubicBezTo>
                    <a:pt x="33" y="10"/>
                    <a:pt x="35" y="6"/>
                    <a:pt x="30"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3"/>
            <p:cNvSpPr/>
            <p:nvPr/>
          </p:nvSpPr>
          <p:spPr bwMode="auto">
            <a:xfrm>
              <a:off x="8855540" y="3157760"/>
              <a:ext cx="145750" cy="73733"/>
            </a:xfrm>
            <a:custGeom>
              <a:avLst/>
              <a:gdLst>
                <a:gd name="T0" fmla="*/ 36 w 36"/>
                <a:gd name="T1" fmla="*/ 6 h 18"/>
                <a:gd name="T2" fmla="*/ 25 w 36"/>
                <a:gd name="T3" fmla="*/ 0 h 18"/>
                <a:gd name="T4" fmla="*/ 12 w 36"/>
                <a:gd name="T5" fmla="*/ 5 h 18"/>
                <a:gd name="T6" fmla="*/ 16 w 36"/>
                <a:gd name="T7" fmla="*/ 7 h 18"/>
                <a:gd name="T8" fmla="*/ 17 w 36"/>
                <a:gd name="T9" fmla="*/ 14 h 18"/>
                <a:gd name="T10" fmla="*/ 6 w 36"/>
                <a:gd name="T11" fmla="*/ 14 h 18"/>
                <a:gd name="T12" fmla="*/ 3 w 36"/>
                <a:gd name="T13" fmla="*/ 10 h 18"/>
                <a:gd name="T14" fmla="*/ 0 w 36"/>
                <a:gd name="T15" fmla="*/ 11 h 18"/>
                <a:gd name="T16" fmla="*/ 4 w 36"/>
                <a:gd name="T17" fmla="*/ 15 h 18"/>
                <a:gd name="T18" fmla="*/ 21 w 36"/>
                <a:gd name="T19" fmla="*/ 16 h 18"/>
                <a:gd name="T20" fmla="*/ 23 w 36"/>
                <a:gd name="T21" fmla="*/ 10 h 18"/>
                <a:gd name="T22" fmla="*/ 20 w 36"/>
                <a:gd name="T23" fmla="*/ 7 h 18"/>
                <a:gd name="T24" fmla="*/ 18 w 36"/>
                <a:gd name="T25" fmla="*/ 6 h 18"/>
                <a:gd name="T26" fmla="*/ 24 w 36"/>
                <a:gd name="T27" fmla="*/ 3 h 18"/>
                <a:gd name="T28" fmla="*/ 33 w 36"/>
                <a:gd name="T29" fmla="*/ 8 h 18"/>
                <a:gd name="T30" fmla="*/ 36 w 36"/>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36" y="6"/>
                  </a:moveTo>
                  <a:cubicBezTo>
                    <a:pt x="25" y="0"/>
                    <a:pt x="25" y="0"/>
                    <a:pt x="25" y="0"/>
                  </a:cubicBezTo>
                  <a:cubicBezTo>
                    <a:pt x="12" y="5"/>
                    <a:pt x="12" y="5"/>
                    <a:pt x="12" y="5"/>
                  </a:cubicBezTo>
                  <a:cubicBezTo>
                    <a:pt x="13" y="6"/>
                    <a:pt x="14" y="6"/>
                    <a:pt x="16" y="7"/>
                  </a:cubicBezTo>
                  <a:cubicBezTo>
                    <a:pt x="20" y="10"/>
                    <a:pt x="20" y="12"/>
                    <a:pt x="17" y="14"/>
                  </a:cubicBezTo>
                  <a:cubicBezTo>
                    <a:pt x="14" y="16"/>
                    <a:pt x="9" y="16"/>
                    <a:pt x="6" y="14"/>
                  </a:cubicBezTo>
                  <a:cubicBezTo>
                    <a:pt x="4" y="13"/>
                    <a:pt x="3" y="11"/>
                    <a:pt x="3" y="10"/>
                  </a:cubicBezTo>
                  <a:cubicBezTo>
                    <a:pt x="0" y="11"/>
                    <a:pt x="0" y="11"/>
                    <a:pt x="0" y="11"/>
                  </a:cubicBezTo>
                  <a:cubicBezTo>
                    <a:pt x="0" y="12"/>
                    <a:pt x="1" y="14"/>
                    <a:pt x="4" y="15"/>
                  </a:cubicBezTo>
                  <a:cubicBezTo>
                    <a:pt x="9" y="18"/>
                    <a:pt x="16" y="18"/>
                    <a:pt x="21" y="16"/>
                  </a:cubicBezTo>
                  <a:cubicBezTo>
                    <a:pt x="24" y="14"/>
                    <a:pt x="24" y="12"/>
                    <a:pt x="23" y="10"/>
                  </a:cubicBezTo>
                  <a:cubicBezTo>
                    <a:pt x="23" y="9"/>
                    <a:pt x="21" y="8"/>
                    <a:pt x="20" y="7"/>
                  </a:cubicBezTo>
                  <a:cubicBezTo>
                    <a:pt x="19" y="6"/>
                    <a:pt x="18" y="6"/>
                    <a:pt x="18" y="6"/>
                  </a:cubicBezTo>
                  <a:cubicBezTo>
                    <a:pt x="24" y="3"/>
                    <a:pt x="24" y="3"/>
                    <a:pt x="24" y="3"/>
                  </a:cubicBezTo>
                  <a:cubicBezTo>
                    <a:pt x="33" y="8"/>
                    <a:pt x="33" y="8"/>
                    <a:pt x="33" y="8"/>
                  </a:cubicBezTo>
                  <a:cubicBezTo>
                    <a:pt x="36" y="6"/>
                    <a:pt x="36" y="6"/>
                    <a:pt x="36" y="6"/>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4"/>
            <p:cNvSpPr/>
            <p:nvPr/>
          </p:nvSpPr>
          <p:spPr bwMode="auto">
            <a:xfrm>
              <a:off x="6904211" y="3174907"/>
              <a:ext cx="1190002" cy="481831"/>
            </a:xfrm>
            <a:custGeom>
              <a:avLst/>
              <a:gdLst>
                <a:gd name="T0" fmla="*/ 293 w 293"/>
                <a:gd name="T1" fmla="*/ 1 h 119"/>
                <a:gd name="T2" fmla="*/ 293 w 293"/>
                <a:gd name="T3" fmla="*/ 1 h 119"/>
                <a:gd name="T4" fmla="*/ 293 w 293"/>
                <a:gd name="T5" fmla="*/ 1 h 119"/>
                <a:gd name="T6" fmla="*/ 293 w 293"/>
                <a:gd name="T7" fmla="*/ 2 h 119"/>
                <a:gd name="T8" fmla="*/ 292 w 293"/>
                <a:gd name="T9" fmla="*/ 2 h 119"/>
                <a:gd name="T10" fmla="*/ 292 w 293"/>
                <a:gd name="T11" fmla="*/ 2 h 119"/>
                <a:gd name="T12" fmla="*/ 292 w 293"/>
                <a:gd name="T13" fmla="*/ 3 h 119"/>
                <a:gd name="T14" fmla="*/ 292 w 293"/>
                <a:gd name="T15" fmla="*/ 3 h 119"/>
                <a:gd name="T16" fmla="*/ 291 w 293"/>
                <a:gd name="T17" fmla="*/ 4 h 119"/>
                <a:gd name="T18" fmla="*/ 291 w 293"/>
                <a:gd name="T19" fmla="*/ 4 h 119"/>
                <a:gd name="T20" fmla="*/ 291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5 w 293"/>
                <a:gd name="T33" fmla="*/ 5 h 119"/>
                <a:gd name="T34" fmla="*/ 4 w 293"/>
                <a:gd name="T35" fmla="*/ 5 h 119"/>
                <a:gd name="T36" fmla="*/ 3 w 293"/>
                <a:gd name="T37" fmla="*/ 5 h 119"/>
                <a:gd name="T38" fmla="*/ 3 w 293"/>
                <a:gd name="T39" fmla="*/ 4 h 119"/>
                <a:gd name="T40" fmla="*/ 3 w 293"/>
                <a:gd name="T41" fmla="*/ 4 h 119"/>
                <a:gd name="T42" fmla="*/ 2 w 293"/>
                <a:gd name="T43" fmla="*/ 4 h 119"/>
                <a:gd name="T44" fmla="*/ 2 w 293"/>
                <a:gd name="T45" fmla="*/ 3 h 119"/>
                <a:gd name="T46" fmla="*/ 2 w 293"/>
                <a:gd name="T47" fmla="*/ 3 h 119"/>
                <a:gd name="T48" fmla="*/ 1 w 293"/>
                <a:gd name="T49" fmla="*/ 2 h 119"/>
                <a:gd name="T50" fmla="*/ 1 w 293"/>
                <a:gd name="T51" fmla="*/ 2 h 119"/>
                <a:gd name="T52" fmla="*/ 1 w 293"/>
                <a:gd name="T53" fmla="*/ 2 h 119"/>
                <a:gd name="T54" fmla="*/ 1 w 293"/>
                <a:gd name="T55" fmla="*/ 1 h 119"/>
                <a:gd name="T56" fmla="*/ 1 w 293"/>
                <a:gd name="T57" fmla="*/ 1 h 119"/>
                <a:gd name="T58" fmla="*/ 1 w 293"/>
                <a:gd name="T59" fmla="*/ 1 h 119"/>
                <a:gd name="T60" fmla="*/ 1 w 293"/>
                <a:gd name="T61" fmla="*/ 0 h 119"/>
                <a:gd name="T62" fmla="*/ 0 w 293"/>
                <a:gd name="T63" fmla="*/ 0 h 119"/>
                <a:gd name="T64" fmla="*/ 0 w 293"/>
                <a:gd name="T65" fmla="*/ 0 h 119"/>
                <a:gd name="T66" fmla="*/ 0 w 293"/>
                <a:gd name="T67" fmla="*/ 33 h 119"/>
                <a:gd name="T68" fmla="*/ 5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3" y="1"/>
                  </a:cubicBezTo>
                  <a:cubicBezTo>
                    <a:pt x="293" y="1"/>
                    <a:pt x="293" y="1"/>
                    <a:pt x="293" y="1"/>
                  </a:cubicBezTo>
                  <a:cubicBezTo>
                    <a:pt x="293" y="1"/>
                    <a:pt x="293" y="2"/>
                    <a:pt x="293" y="2"/>
                  </a:cubicBezTo>
                  <a:cubicBezTo>
                    <a:pt x="293" y="2"/>
                    <a:pt x="293" y="2"/>
                    <a:pt x="292" y="2"/>
                  </a:cubicBezTo>
                  <a:cubicBezTo>
                    <a:pt x="292" y="2"/>
                    <a:pt x="292" y="2"/>
                    <a:pt x="292" y="2"/>
                  </a:cubicBezTo>
                  <a:cubicBezTo>
                    <a:pt x="292" y="3"/>
                    <a:pt x="292" y="3"/>
                    <a:pt x="292" y="3"/>
                  </a:cubicBezTo>
                  <a:cubicBezTo>
                    <a:pt x="292" y="3"/>
                    <a:pt x="292" y="3"/>
                    <a:pt x="292" y="3"/>
                  </a:cubicBezTo>
                  <a:cubicBezTo>
                    <a:pt x="292" y="3"/>
                    <a:pt x="292" y="3"/>
                    <a:pt x="291" y="4"/>
                  </a:cubicBezTo>
                  <a:cubicBezTo>
                    <a:pt x="291" y="4"/>
                    <a:pt x="291" y="4"/>
                    <a:pt x="291" y="4"/>
                  </a:cubicBezTo>
                  <a:cubicBezTo>
                    <a:pt x="291" y="4"/>
                    <a:pt x="291" y="4"/>
                    <a:pt x="291" y="4"/>
                  </a:cubicBezTo>
                  <a:cubicBezTo>
                    <a:pt x="291" y="4"/>
                    <a:pt x="290" y="5"/>
                    <a:pt x="290" y="5"/>
                  </a:cubicBezTo>
                  <a:cubicBezTo>
                    <a:pt x="290" y="5"/>
                    <a:pt x="290" y="5"/>
                    <a:pt x="290" y="5"/>
                  </a:cubicBezTo>
                  <a:cubicBezTo>
                    <a:pt x="290" y="5"/>
                    <a:pt x="289" y="5"/>
                    <a:pt x="289" y="5"/>
                  </a:cubicBezTo>
                  <a:cubicBezTo>
                    <a:pt x="157" y="82"/>
                    <a:pt x="157" y="82"/>
                    <a:pt x="157" y="82"/>
                  </a:cubicBezTo>
                  <a:cubicBezTo>
                    <a:pt x="152" y="85"/>
                    <a:pt x="143" y="85"/>
                    <a:pt x="137" y="82"/>
                  </a:cubicBezTo>
                  <a:cubicBezTo>
                    <a:pt x="5" y="5"/>
                    <a:pt x="5" y="5"/>
                    <a:pt x="5" y="5"/>
                  </a:cubicBezTo>
                  <a:cubicBezTo>
                    <a:pt x="4" y="5"/>
                    <a:pt x="4" y="5"/>
                    <a:pt x="4" y="5"/>
                  </a:cubicBezTo>
                  <a:cubicBezTo>
                    <a:pt x="4" y="5"/>
                    <a:pt x="3" y="5"/>
                    <a:pt x="3" y="5"/>
                  </a:cubicBezTo>
                  <a:cubicBezTo>
                    <a:pt x="3" y="4"/>
                    <a:pt x="3" y="4"/>
                    <a:pt x="3" y="4"/>
                  </a:cubicBezTo>
                  <a:cubicBezTo>
                    <a:pt x="3" y="4"/>
                    <a:pt x="3" y="4"/>
                    <a:pt x="3" y="4"/>
                  </a:cubicBezTo>
                  <a:cubicBezTo>
                    <a:pt x="2" y="4"/>
                    <a:pt x="2" y="4"/>
                    <a:pt x="2" y="4"/>
                  </a:cubicBezTo>
                  <a:cubicBezTo>
                    <a:pt x="2" y="3"/>
                    <a:pt x="2" y="3"/>
                    <a:pt x="2" y="3"/>
                  </a:cubicBezTo>
                  <a:cubicBezTo>
                    <a:pt x="2" y="3"/>
                    <a:pt x="2" y="3"/>
                    <a:pt x="2" y="3"/>
                  </a:cubicBezTo>
                  <a:cubicBezTo>
                    <a:pt x="1" y="3"/>
                    <a:pt x="1" y="3"/>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33"/>
                    <a:pt x="0" y="33"/>
                    <a:pt x="0" y="33"/>
                  </a:cubicBezTo>
                  <a:cubicBezTo>
                    <a:pt x="0" y="35"/>
                    <a:pt x="2" y="37"/>
                    <a:pt x="5" y="39"/>
                  </a:cubicBezTo>
                  <a:cubicBezTo>
                    <a:pt x="137" y="115"/>
                    <a:pt x="137" y="115"/>
                    <a:pt x="137" y="115"/>
                  </a:cubicBezTo>
                  <a:cubicBezTo>
                    <a:pt x="143" y="119"/>
                    <a:pt x="152" y="119"/>
                    <a:pt x="157" y="115"/>
                  </a:cubicBezTo>
                  <a:cubicBezTo>
                    <a:pt x="289" y="39"/>
                    <a:pt x="289" y="39"/>
                    <a:pt x="289" y="39"/>
                  </a:cubicBezTo>
                  <a:cubicBezTo>
                    <a:pt x="292"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8" name="Freeform 395"/>
            <p:cNvSpPr/>
            <p:nvPr/>
          </p:nvSpPr>
          <p:spPr bwMode="auto">
            <a:xfrm>
              <a:off x="6904211" y="2825108"/>
              <a:ext cx="1190002" cy="694454"/>
            </a:xfrm>
            <a:custGeom>
              <a:avLst/>
              <a:gdLst>
                <a:gd name="T0" fmla="*/ 1 w 293"/>
                <a:gd name="T1" fmla="*/ 86 h 171"/>
                <a:gd name="T2" fmla="*/ 1 w 293"/>
                <a:gd name="T3" fmla="*/ 87 h 171"/>
                <a:gd name="T4" fmla="*/ 1 w 293"/>
                <a:gd name="T5" fmla="*/ 87 h 171"/>
                <a:gd name="T6" fmla="*/ 1 w 293"/>
                <a:gd name="T7" fmla="*/ 87 h 171"/>
                <a:gd name="T8" fmla="*/ 1 w 293"/>
                <a:gd name="T9" fmla="*/ 88 h 171"/>
                <a:gd name="T10" fmla="*/ 1 w 293"/>
                <a:gd name="T11" fmla="*/ 88 h 171"/>
                <a:gd name="T12" fmla="*/ 1 w 293"/>
                <a:gd name="T13" fmla="*/ 88 h 171"/>
                <a:gd name="T14" fmla="*/ 2 w 293"/>
                <a:gd name="T15" fmla="*/ 89 h 171"/>
                <a:gd name="T16" fmla="*/ 2 w 293"/>
                <a:gd name="T17" fmla="*/ 89 h 171"/>
                <a:gd name="T18" fmla="*/ 2 w 293"/>
                <a:gd name="T19" fmla="*/ 90 h 171"/>
                <a:gd name="T20" fmla="*/ 3 w 293"/>
                <a:gd name="T21" fmla="*/ 90 h 171"/>
                <a:gd name="T22" fmla="*/ 3 w 293"/>
                <a:gd name="T23" fmla="*/ 90 h 171"/>
                <a:gd name="T24" fmla="*/ 3 w 293"/>
                <a:gd name="T25" fmla="*/ 91 h 171"/>
                <a:gd name="T26" fmla="*/ 4 w 293"/>
                <a:gd name="T27" fmla="*/ 91 h 171"/>
                <a:gd name="T28" fmla="*/ 5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1 w 293"/>
                <a:gd name="T41" fmla="*/ 90 h 171"/>
                <a:gd name="T42" fmla="*/ 291 w 293"/>
                <a:gd name="T43" fmla="*/ 90 h 171"/>
                <a:gd name="T44" fmla="*/ 291 w 293"/>
                <a:gd name="T45" fmla="*/ 90 h 171"/>
                <a:gd name="T46" fmla="*/ 292 w 293"/>
                <a:gd name="T47" fmla="*/ 89 h 171"/>
                <a:gd name="T48" fmla="*/ 292 w 293"/>
                <a:gd name="T49" fmla="*/ 89 h 171"/>
                <a:gd name="T50" fmla="*/ 292 w 293"/>
                <a:gd name="T51" fmla="*/ 88 h 171"/>
                <a:gd name="T52" fmla="*/ 292 w 293"/>
                <a:gd name="T53" fmla="*/ 88 h 171"/>
                <a:gd name="T54" fmla="*/ 293 w 293"/>
                <a:gd name="T55" fmla="*/ 88 h 171"/>
                <a:gd name="T56" fmla="*/ 293 w 293"/>
                <a:gd name="T57" fmla="*/ 87 h 171"/>
                <a:gd name="T58" fmla="*/ 293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5 w 293"/>
                <a:gd name="T71" fmla="*/ 80 h 171"/>
                <a:gd name="T72" fmla="*/ 0 w 293"/>
                <a:gd name="T73" fmla="*/ 86 h 171"/>
                <a:gd name="T74" fmla="*/ 1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1" y="86"/>
                  </a:moveTo>
                  <a:cubicBezTo>
                    <a:pt x="1" y="86"/>
                    <a:pt x="1" y="86"/>
                    <a:pt x="1"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89"/>
                    <a:pt x="2" y="89"/>
                  </a:cubicBezTo>
                  <a:cubicBezTo>
                    <a:pt x="2" y="89"/>
                    <a:pt x="2" y="89"/>
                    <a:pt x="2" y="89"/>
                  </a:cubicBezTo>
                  <a:cubicBezTo>
                    <a:pt x="2" y="89"/>
                    <a:pt x="2" y="89"/>
                    <a:pt x="2" y="90"/>
                  </a:cubicBezTo>
                  <a:cubicBezTo>
                    <a:pt x="2" y="90"/>
                    <a:pt x="2" y="90"/>
                    <a:pt x="3" y="90"/>
                  </a:cubicBezTo>
                  <a:cubicBezTo>
                    <a:pt x="3" y="90"/>
                    <a:pt x="3" y="90"/>
                    <a:pt x="3" y="90"/>
                  </a:cubicBezTo>
                  <a:cubicBezTo>
                    <a:pt x="3" y="90"/>
                    <a:pt x="3" y="90"/>
                    <a:pt x="3" y="91"/>
                  </a:cubicBezTo>
                  <a:cubicBezTo>
                    <a:pt x="3" y="91"/>
                    <a:pt x="4" y="91"/>
                    <a:pt x="4" y="91"/>
                  </a:cubicBezTo>
                  <a:cubicBezTo>
                    <a:pt x="4" y="91"/>
                    <a:pt x="4" y="91"/>
                    <a:pt x="5" y="91"/>
                  </a:cubicBezTo>
                  <a:cubicBezTo>
                    <a:pt x="137" y="168"/>
                    <a:pt x="137" y="168"/>
                    <a:pt x="137" y="168"/>
                  </a:cubicBezTo>
                  <a:cubicBezTo>
                    <a:pt x="143" y="171"/>
                    <a:pt x="152" y="171"/>
                    <a:pt x="157" y="168"/>
                  </a:cubicBezTo>
                  <a:cubicBezTo>
                    <a:pt x="289" y="91"/>
                    <a:pt x="289" y="91"/>
                    <a:pt x="289" y="91"/>
                  </a:cubicBezTo>
                  <a:cubicBezTo>
                    <a:pt x="289" y="91"/>
                    <a:pt x="290" y="91"/>
                    <a:pt x="290" y="91"/>
                  </a:cubicBezTo>
                  <a:cubicBezTo>
                    <a:pt x="290" y="91"/>
                    <a:pt x="290" y="91"/>
                    <a:pt x="290" y="91"/>
                  </a:cubicBezTo>
                  <a:cubicBezTo>
                    <a:pt x="290" y="91"/>
                    <a:pt x="291" y="90"/>
                    <a:pt x="291" y="90"/>
                  </a:cubicBezTo>
                  <a:cubicBezTo>
                    <a:pt x="291" y="90"/>
                    <a:pt x="291" y="90"/>
                    <a:pt x="291" y="90"/>
                  </a:cubicBezTo>
                  <a:cubicBezTo>
                    <a:pt x="291" y="90"/>
                    <a:pt x="291" y="90"/>
                    <a:pt x="291" y="90"/>
                  </a:cubicBezTo>
                  <a:cubicBezTo>
                    <a:pt x="292" y="89"/>
                    <a:pt x="292" y="89"/>
                    <a:pt x="292" y="89"/>
                  </a:cubicBezTo>
                  <a:cubicBezTo>
                    <a:pt x="292" y="89"/>
                    <a:pt x="292" y="89"/>
                    <a:pt x="292" y="89"/>
                  </a:cubicBezTo>
                  <a:cubicBezTo>
                    <a:pt x="292" y="89"/>
                    <a:pt x="292" y="89"/>
                    <a:pt x="292" y="88"/>
                  </a:cubicBezTo>
                  <a:cubicBezTo>
                    <a:pt x="292" y="88"/>
                    <a:pt x="292" y="88"/>
                    <a:pt x="292" y="88"/>
                  </a:cubicBezTo>
                  <a:cubicBezTo>
                    <a:pt x="293" y="88"/>
                    <a:pt x="293" y="88"/>
                    <a:pt x="293" y="88"/>
                  </a:cubicBezTo>
                  <a:cubicBezTo>
                    <a:pt x="293" y="88"/>
                    <a:pt x="293" y="87"/>
                    <a:pt x="293" y="87"/>
                  </a:cubicBezTo>
                  <a:cubicBezTo>
                    <a:pt x="293" y="87"/>
                    <a:pt x="293" y="87"/>
                    <a:pt x="293" y="87"/>
                  </a:cubicBezTo>
                  <a:cubicBezTo>
                    <a:pt x="293" y="87"/>
                    <a:pt x="293" y="87"/>
                    <a:pt x="293" y="87"/>
                  </a:cubicBezTo>
                  <a:cubicBezTo>
                    <a:pt x="293" y="86"/>
                    <a:pt x="293" y="86"/>
                    <a:pt x="293" y="86"/>
                  </a:cubicBezTo>
                  <a:cubicBezTo>
                    <a:pt x="293" y="84"/>
                    <a:pt x="292" y="82"/>
                    <a:pt x="289" y="80"/>
                  </a:cubicBezTo>
                  <a:cubicBezTo>
                    <a:pt x="156" y="3"/>
                    <a:pt x="156" y="3"/>
                    <a:pt x="156" y="3"/>
                  </a:cubicBezTo>
                  <a:cubicBezTo>
                    <a:pt x="151" y="0"/>
                    <a:pt x="142" y="0"/>
                    <a:pt x="136" y="3"/>
                  </a:cubicBezTo>
                  <a:cubicBezTo>
                    <a:pt x="5" y="80"/>
                    <a:pt x="5" y="80"/>
                    <a:pt x="5" y="80"/>
                  </a:cubicBezTo>
                  <a:cubicBezTo>
                    <a:pt x="2" y="82"/>
                    <a:pt x="0" y="84"/>
                    <a:pt x="0" y="86"/>
                  </a:cubicBezTo>
                  <a:cubicBezTo>
                    <a:pt x="0" y="86"/>
                    <a:pt x="0" y="86"/>
                    <a:pt x="1"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6"/>
            <p:cNvSpPr/>
            <p:nvPr/>
          </p:nvSpPr>
          <p:spPr bwMode="auto">
            <a:xfrm>
              <a:off x="7046532" y="2910843"/>
              <a:ext cx="905362" cy="522984"/>
            </a:xfrm>
            <a:custGeom>
              <a:avLst/>
              <a:gdLst>
                <a:gd name="T0" fmla="*/ 112 w 223"/>
                <a:gd name="T1" fmla="*/ 129 h 129"/>
                <a:gd name="T2" fmla="*/ 0 w 223"/>
                <a:gd name="T3" fmla="*/ 65 h 129"/>
                <a:gd name="T4" fmla="*/ 111 w 223"/>
                <a:gd name="T5" fmla="*/ 0 h 129"/>
                <a:gd name="T6" fmla="*/ 111 w 223"/>
                <a:gd name="T7" fmla="*/ 0 h 129"/>
                <a:gd name="T8" fmla="*/ 112 w 223"/>
                <a:gd name="T9" fmla="*/ 0 h 129"/>
                <a:gd name="T10" fmla="*/ 223 w 223"/>
                <a:gd name="T11" fmla="*/ 65 h 129"/>
                <a:gd name="T12" fmla="*/ 113 w 223"/>
                <a:gd name="T13" fmla="*/ 129 h 129"/>
                <a:gd name="T14" fmla="*/ 112 w 223"/>
                <a:gd name="T15" fmla="*/ 129 h 129"/>
                <a:gd name="T16" fmla="*/ 112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2" y="129"/>
                  </a:moveTo>
                  <a:cubicBezTo>
                    <a:pt x="0" y="65"/>
                    <a:pt x="0" y="65"/>
                    <a:pt x="0" y="65"/>
                  </a:cubicBezTo>
                  <a:cubicBezTo>
                    <a:pt x="111" y="0"/>
                    <a:pt x="111" y="0"/>
                    <a:pt x="111" y="0"/>
                  </a:cubicBezTo>
                  <a:cubicBezTo>
                    <a:pt x="111" y="0"/>
                    <a:pt x="111" y="0"/>
                    <a:pt x="111" y="0"/>
                  </a:cubicBezTo>
                  <a:cubicBezTo>
                    <a:pt x="111" y="0"/>
                    <a:pt x="112" y="0"/>
                    <a:pt x="112" y="0"/>
                  </a:cubicBezTo>
                  <a:cubicBezTo>
                    <a:pt x="223" y="65"/>
                    <a:pt x="223" y="65"/>
                    <a:pt x="223" y="65"/>
                  </a:cubicBezTo>
                  <a:cubicBezTo>
                    <a:pt x="113" y="129"/>
                    <a:pt x="113" y="129"/>
                    <a:pt x="113" y="129"/>
                  </a:cubicBezTo>
                  <a:cubicBezTo>
                    <a:pt x="112" y="129"/>
                    <a:pt x="112" y="129"/>
                    <a:pt x="112" y="129"/>
                  </a:cubicBezTo>
                  <a:cubicBezTo>
                    <a:pt x="112" y="129"/>
                    <a:pt x="112" y="129"/>
                    <a:pt x="112"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50" name="Freeform 397"/>
            <p:cNvSpPr/>
            <p:nvPr/>
          </p:nvSpPr>
          <p:spPr bwMode="auto">
            <a:xfrm>
              <a:off x="7212857"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8"/>
            <p:cNvSpPr>
              <a:spLocks noEditPoints="1"/>
            </p:cNvSpPr>
            <p:nvPr/>
          </p:nvSpPr>
          <p:spPr bwMode="auto">
            <a:xfrm>
              <a:off x="7370610" y="3113177"/>
              <a:ext cx="138891" cy="77162"/>
            </a:xfrm>
            <a:custGeom>
              <a:avLst/>
              <a:gdLst>
                <a:gd name="T0" fmla="*/ 7 w 34"/>
                <a:gd name="T1" fmla="*/ 15 h 19"/>
                <a:gd name="T2" fmla="*/ 12 w 34"/>
                <a:gd name="T3" fmla="*/ 6 h 19"/>
                <a:gd name="T4" fmla="*/ 27 w 34"/>
                <a:gd name="T5" fmla="*/ 4 h 19"/>
                <a:gd name="T6" fmla="*/ 22 w 34"/>
                <a:gd name="T7" fmla="*/ 12 h 19"/>
                <a:gd name="T8" fmla="*/ 7 w 34"/>
                <a:gd name="T9" fmla="*/ 15 h 19"/>
                <a:gd name="T10" fmla="*/ 7 w 34"/>
                <a:gd name="T11" fmla="*/ 15 h 19"/>
                <a:gd name="T12" fmla="*/ 29 w 34"/>
                <a:gd name="T13" fmla="*/ 2 h 19"/>
                <a:gd name="T14" fmla="*/ 9 w 34"/>
                <a:gd name="T15" fmla="*/ 5 h 19"/>
                <a:gd name="T16" fmla="*/ 5 w 34"/>
                <a:gd name="T17" fmla="*/ 16 h 19"/>
                <a:gd name="T18" fmla="*/ 5 w 34"/>
                <a:gd name="T19" fmla="*/ 16 h 19"/>
                <a:gd name="T20" fmla="*/ 25 w 34"/>
                <a:gd name="T21" fmla="*/ 14 h 19"/>
                <a:gd name="T22" fmla="*/ 29 w 34"/>
                <a:gd name="T2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9">
                  <a:moveTo>
                    <a:pt x="7" y="15"/>
                  </a:moveTo>
                  <a:cubicBezTo>
                    <a:pt x="4" y="13"/>
                    <a:pt x="6" y="10"/>
                    <a:pt x="12" y="6"/>
                  </a:cubicBezTo>
                  <a:cubicBezTo>
                    <a:pt x="18" y="3"/>
                    <a:pt x="24" y="2"/>
                    <a:pt x="27" y="4"/>
                  </a:cubicBezTo>
                  <a:cubicBezTo>
                    <a:pt x="30" y="6"/>
                    <a:pt x="28" y="9"/>
                    <a:pt x="22" y="12"/>
                  </a:cubicBezTo>
                  <a:cubicBezTo>
                    <a:pt x="16" y="15"/>
                    <a:pt x="11" y="17"/>
                    <a:pt x="7" y="15"/>
                  </a:cubicBezTo>
                  <a:cubicBezTo>
                    <a:pt x="7" y="15"/>
                    <a:pt x="7" y="15"/>
                    <a:pt x="7" y="15"/>
                  </a:cubicBezTo>
                  <a:moveTo>
                    <a:pt x="29" y="2"/>
                  </a:moveTo>
                  <a:cubicBezTo>
                    <a:pt x="25" y="0"/>
                    <a:pt x="17" y="0"/>
                    <a:pt x="9" y="5"/>
                  </a:cubicBezTo>
                  <a:cubicBezTo>
                    <a:pt x="1" y="9"/>
                    <a:pt x="0" y="14"/>
                    <a:pt x="5" y="16"/>
                  </a:cubicBezTo>
                  <a:cubicBezTo>
                    <a:pt x="5" y="16"/>
                    <a:pt x="5" y="16"/>
                    <a:pt x="5" y="16"/>
                  </a:cubicBezTo>
                  <a:cubicBezTo>
                    <a:pt x="10" y="19"/>
                    <a:pt x="17" y="18"/>
                    <a:pt x="25" y="14"/>
                  </a:cubicBezTo>
                  <a:cubicBezTo>
                    <a:pt x="33" y="9"/>
                    <a:pt x="34" y="5"/>
                    <a:pt x="29"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9"/>
            <p:cNvSpPr>
              <a:spLocks noEditPoints="1"/>
            </p:cNvSpPr>
            <p:nvPr/>
          </p:nvSpPr>
          <p:spPr bwMode="auto">
            <a:xfrm>
              <a:off x="7456345" y="3169762"/>
              <a:ext cx="125174" cy="65159"/>
            </a:xfrm>
            <a:custGeom>
              <a:avLst/>
              <a:gdLst>
                <a:gd name="T0" fmla="*/ 6 w 31"/>
                <a:gd name="T1" fmla="*/ 4 h 16"/>
                <a:gd name="T2" fmla="*/ 6 w 31"/>
                <a:gd name="T3" fmla="*/ 4 h 16"/>
                <a:gd name="T4" fmla="*/ 20 w 31"/>
                <a:gd name="T5" fmla="*/ 3 h 16"/>
                <a:gd name="T6" fmla="*/ 25 w 31"/>
                <a:gd name="T7" fmla="*/ 2 h 16"/>
                <a:gd name="T8" fmla="*/ 25 w 31"/>
                <a:gd name="T9" fmla="*/ 2 h 16"/>
                <a:gd name="T10" fmla="*/ 22 w 31"/>
                <a:gd name="T11" fmla="*/ 4 h 16"/>
                <a:gd name="T12" fmla="*/ 14 w 31"/>
                <a:gd name="T13" fmla="*/ 9 h 16"/>
                <a:gd name="T14" fmla="*/ 6 w 31"/>
                <a:gd name="T15" fmla="*/ 4 h 16"/>
                <a:gd name="T16" fmla="*/ 31 w 31"/>
                <a:gd name="T17" fmla="*/ 2 h 16"/>
                <a:gd name="T18" fmla="*/ 28 w 31"/>
                <a:gd name="T19" fmla="*/ 0 h 16"/>
                <a:gd name="T20" fmla="*/ 3 w 31"/>
                <a:gd name="T21" fmla="*/ 3 h 16"/>
                <a:gd name="T22" fmla="*/ 0 w 31"/>
                <a:gd name="T23" fmla="*/ 4 h 16"/>
                <a:gd name="T24" fmla="*/ 11 w 31"/>
                <a:gd name="T25" fmla="*/ 10 h 16"/>
                <a:gd name="T26" fmla="*/ 5 w 31"/>
                <a:gd name="T27" fmla="*/ 14 h 16"/>
                <a:gd name="T28" fmla="*/ 8 w 31"/>
                <a:gd name="T29" fmla="*/ 16 h 16"/>
                <a:gd name="T30" fmla="*/ 14 w 31"/>
                <a:gd name="T31" fmla="*/ 12 h 16"/>
                <a:gd name="T32" fmla="*/ 18 w 31"/>
                <a:gd name="T33" fmla="*/ 14 h 16"/>
                <a:gd name="T34" fmla="*/ 20 w 31"/>
                <a:gd name="T35" fmla="*/ 13 h 16"/>
                <a:gd name="T36" fmla="*/ 17 w 31"/>
                <a:gd name="T37" fmla="*/ 11 h 16"/>
                <a:gd name="T38" fmla="*/ 31 w 31"/>
                <a:gd name="T3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6">
                  <a:moveTo>
                    <a:pt x="6" y="4"/>
                  </a:moveTo>
                  <a:cubicBezTo>
                    <a:pt x="6" y="4"/>
                    <a:pt x="6" y="4"/>
                    <a:pt x="6" y="4"/>
                  </a:cubicBezTo>
                  <a:cubicBezTo>
                    <a:pt x="20" y="3"/>
                    <a:pt x="20" y="3"/>
                    <a:pt x="20" y="3"/>
                  </a:cubicBezTo>
                  <a:cubicBezTo>
                    <a:pt x="22" y="3"/>
                    <a:pt x="23" y="3"/>
                    <a:pt x="25" y="2"/>
                  </a:cubicBezTo>
                  <a:cubicBezTo>
                    <a:pt x="25" y="2"/>
                    <a:pt x="25" y="2"/>
                    <a:pt x="25" y="2"/>
                  </a:cubicBezTo>
                  <a:cubicBezTo>
                    <a:pt x="24" y="3"/>
                    <a:pt x="23" y="4"/>
                    <a:pt x="22" y="4"/>
                  </a:cubicBezTo>
                  <a:cubicBezTo>
                    <a:pt x="14" y="9"/>
                    <a:pt x="14" y="9"/>
                    <a:pt x="14" y="9"/>
                  </a:cubicBezTo>
                  <a:cubicBezTo>
                    <a:pt x="6" y="4"/>
                    <a:pt x="6" y="4"/>
                    <a:pt x="6" y="4"/>
                  </a:cubicBezTo>
                  <a:moveTo>
                    <a:pt x="31" y="2"/>
                  </a:moveTo>
                  <a:cubicBezTo>
                    <a:pt x="28" y="0"/>
                    <a:pt x="28" y="0"/>
                    <a:pt x="28" y="0"/>
                  </a:cubicBezTo>
                  <a:cubicBezTo>
                    <a:pt x="3" y="3"/>
                    <a:pt x="3" y="3"/>
                    <a:pt x="3" y="3"/>
                  </a:cubicBezTo>
                  <a:cubicBezTo>
                    <a:pt x="0" y="4"/>
                    <a:pt x="0" y="4"/>
                    <a:pt x="0" y="4"/>
                  </a:cubicBezTo>
                  <a:cubicBezTo>
                    <a:pt x="11" y="10"/>
                    <a:pt x="11" y="10"/>
                    <a:pt x="11" y="10"/>
                  </a:cubicBezTo>
                  <a:cubicBezTo>
                    <a:pt x="5" y="14"/>
                    <a:pt x="5" y="14"/>
                    <a:pt x="5" y="14"/>
                  </a:cubicBezTo>
                  <a:cubicBezTo>
                    <a:pt x="8" y="16"/>
                    <a:pt x="8" y="16"/>
                    <a:pt x="8" y="16"/>
                  </a:cubicBezTo>
                  <a:cubicBezTo>
                    <a:pt x="14" y="12"/>
                    <a:pt x="14" y="12"/>
                    <a:pt x="14" y="12"/>
                  </a:cubicBezTo>
                  <a:cubicBezTo>
                    <a:pt x="18" y="14"/>
                    <a:pt x="18" y="14"/>
                    <a:pt x="18" y="14"/>
                  </a:cubicBezTo>
                  <a:cubicBezTo>
                    <a:pt x="20" y="13"/>
                    <a:pt x="20" y="13"/>
                    <a:pt x="20" y="13"/>
                  </a:cubicBezTo>
                  <a:cubicBezTo>
                    <a:pt x="17" y="11"/>
                    <a:pt x="17" y="11"/>
                    <a:pt x="17" y="11"/>
                  </a:cubicBezTo>
                  <a:cubicBezTo>
                    <a:pt x="31" y="2"/>
                    <a:pt x="31" y="2"/>
                    <a:pt x="31"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Line 412"/>
            <p:cNvSpPr>
              <a:spLocks noChangeShapeType="1"/>
            </p:cNvSpPr>
            <p:nvPr/>
          </p:nvSpPr>
          <p:spPr bwMode="auto">
            <a:xfrm flipV="1">
              <a:off x="4685389" y="1806576"/>
              <a:ext cx="0" cy="1095694"/>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Oval 413"/>
            <p:cNvSpPr>
              <a:spLocks noChangeArrowheads="1"/>
            </p:cNvSpPr>
            <p:nvPr/>
          </p:nvSpPr>
          <p:spPr bwMode="auto">
            <a:xfrm>
              <a:off x="4661384" y="2878263"/>
              <a:ext cx="44582" cy="44582"/>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Line 454"/>
            <p:cNvSpPr>
              <a:spLocks noChangeShapeType="1"/>
            </p:cNvSpPr>
            <p:nvPr/>
          </p:nvSpPr>
          <p:spPr bwMode="auto">
            <a:xfrm flipV="1">
              <a:off x="7500927" y="1806576"/>
              <a:ext cx="0" cy="1095694"/>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Oval 455"/>
            <p:cNvSpPr>
              <a:spLocks noChangeArrowheads="1"/>
            </p:cNvSpPr>
            <p:nvPr/>
          </p:nvSpPr>
          <p:spPr bwMode="auto">
            <a:xfrm>
              <a:off x="7476921" y="2878263"/>
              <a:ext cx="44582" cy="44582"/>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Line 496"/>
            <p:cNvSpPr>
              <a:spLocks noChangeShapeType="1"/>
            </p:cNvSpPr>
            <p:nvPr/>
          </p:nvSpPr>
          <p:spPr bwMode="auto">
            <a:xfrm>
              <a:off x="3282765"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Oval 497"/>
            <p:cNvSpPr>
              <a:spLocks noChangeArrowheads="1"/>
            </p:cNvSpPr>
            <p:nvPr/>
          </p:nvSpPr>
          <p:spPr bwMode="auto">
            <a:xfrm>
              <a:off x="3257045" y="3413249"/>
              <a:ext cx="46297"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Line 539"/>
            <p:cNvSpPr>
              <a:spLocks noChangeShapeType="1"/>
            </p:cNvSpPr>
            <p:nvPr/>
          </p:nvSpPr>
          <p:spPr bwMode="auto">
            <a:xfrm>
              <a:off x="6093159"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Oval 540"/>
            <p:cNvSpPr>
              <a:spLocks noChangeArrowheads="1"/>
            </p:cNvSpPr>
            <p:nvPr/>
          </p:nvSpPr>
          <p:spPr bwMode="auto">
            <a:xfrm>
              <a:off x="6072582" y="3413249"/>
              <a:ext cx="41153"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Line 581"/>
            <p:cNvSpPr>
              <a:spLocks noChangeShapeType="1"/>
            </p:cNvSpPr>
            <p:nvPr/>
          </p:nvSpPr>
          <p:spPr bwMode="auto">
            <a:xfrm>
              <a:off x="8905267"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Oval 582"/>
            <p:cNvSpPr>
              <a:spLocks noChangeArrowheads="1"/>
            </p:cNvSpPr>
            <p:nvPr/>
          </p:nvSpPr>
          <p:spPr bwMode="auto">
            <a:xfrm>
              <a:off x="8884691" y="3413249"/>
              <a:ext cx="44582"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文本框 4"/>
          <p:cNvSpPr txBox="1"/>
          <p:nvPr/>
        </p:nvSpPr>
        <p:spPr>
          <a:xfrm>
            <a:off x="714348" y="3214692"/>
            <a:ext cx="1785950" cy="1200329"/>
          </a:xfrm>
          <a:prstGeom prst="rect">
            <a:avLst/>
          </a:prstGeom>
          <a:noFill/>
        </p:spPr>
        <p:txBody>
          <a:bodyPr wrap="square" rtlCol="0">
            <a:spAutoFit/>
          </a:bodyPr>
          <a:lstStyle/>
          <a:p>
            <a:pPr algn="ctr"/>
            <a:r>
              <a:rPr lang="zh-CN" altLang="en-US" dirty="0" smtClean="0"/>
              <a:t>计划新增项目建设投资</a:t>
            </a:r>
            <a:r>
              <a:rPr lang="en-US" altLang="zh-CN" dirty="0" smtClean="0">
                <a:solidFill>
                  <a:schemeClr val="accent6"/>
                </a:solidFill>
              </a:rPr>
              <a:t>53.2</a:t>
            </a:r>
            <a:r>
              <a:rPr lang="zh-CN" altLang="en-US" dirty="0" smtClean="0">
                <a:solidFill>
                  <a:schemeClr val="accent6"/>
                </a:solidFill>
              </a:rPr>
              <a:t>亿</a:t>
            </a:r>
            <a:r>
              <a:rPr lang="zh-CN" altLang="en-US" dirty="0" smtClean="0"/>
              <a:t>，</a:t>
            </a:r>
            <a:endParaRPr lang="en-US" altLang="zh-CN" dirty="0" smtClean="0"/>
          </a:p>
          <a:p>
            <a:pPr algn="ctr"/>
            <a:r>
              <a:rPr lang="zh-CN" altLang="en-US" dirty="0" smtClean="0"/>
              <a:t>研发中心投资</a:t>
            </a:r>
            <a:r>
              <a:rPr lang="en-US" altLang="zh-CN" dirty="0" smtClean="0">
                <a:solidFill>
                  <a:schemeClr val="accent6"/>
                </a:solidFill>
              </a:rPr>
              <a:t>1.5</a:t>
            </a:r>
            <a:r>
              <a:rPr lang="zh-CN" altLang="en-US" dirty="0" smtClean="0">
                <a:solidFill>
                  <a:schemeClr val="accent6"/>
                </a:solidFill>
              </a:rPr>
              <a:t>亿</a:t>
            </a:r>
            <a:endParaRPr lang="zh-CN" altLang="en-US" dirty="0">
              <a:solidFill>
                <a:schemeClr val="accent6"/>
              </a:solidFill>
            </a:endParaRPr>
          </a:p>
        </p:txBody>
      </p:sp>
      <p:sp>
        <p:nvSpPr>
          <p:cNvPr id="64" name="文本框 4"/>
          <p:cNvSpPr txBox="1"/>
          <p:nvPr/>
        </p:nvSpPr>
        <p:spPr>
          <a:xfrm>
            <a:off x="2571736" y="714362"/>
            <a:ext cx="1999413" cy="707886"/>
          </a:xfrm>
          <a:prstGeom prst="rect">
            <a:avLst/>
          </a:prstGeom>
          <a:noFill/>
        </p:spPr>
        <p:txBody>
          <a:bodyPr wrap="square" rtlCol="0">
            <a:spAutoFit/>
          </a:bodyPr>
          <a:lstStyle/>
          <a:p>
            <a:r>
              <a:rPr lang="zh-CN" altLang="en-US" sz="2000" dirty="0" smtClean="0"/>
              <a:t>建设面积</a:t>
            </a:r>
            <a:endParaRPr lang="en-US" altLang="zh-CN" sz="2000" dirty="0" smtClean="0"/>
          </a:p>
          <a:p>
            <a:r>
              <a:rPr lang="en-US" altLang="en-US" sz="2000" b="1" dirty="0" smtClean="0">
                <a:solidFill>
                  <a:schemeClr val="accent6"/>
                </a:solidFill>
                <a:latin typeface="+mj-ea"/>
                <a:ea typeface="+mj-ea"/>
              </a:rPr>
              <a:t>500-1000</a:t>
            </a:r>
            <a:r>
              <a:rPr lang="zh-CN" altLang="en-US" sz="2000" b="1" dirty="0" smtClean="0">
                <a:solidFill>
                  <a:schemeClr val="accent6"/>
                </a:solidFill>
                <a:latin typeface="+mj-ea"/>
                <a:ea typeface="+mj-ea"/>
              </a:rPr>
              <a:t>亩</a:t>
            </a:r>
            <a:endParaRPr lang="zh-CN" altLang="en-US" sz="2000" b="1" dirty="0" smtClean="0">
              <a:solidFill>
                <a:schemeClr val="accent6"/>
              </a:solidFill>
              <a:latin typeface="+mj-ea"/>
              <a:ea typeface="+mj-ea"/>
            </a:endParaRPr>
          </a:p>
        </p:txBody>
      </p:sp>
      <p:sp>
        <p:nvSpPr>
          <p:cNvPr id="65" name="文本框 4"/>
          <p:cNvSpPr txBox="1"/>
          <p:nvPr/>
        </p:nvSpPr>
        <p:spPr>
          <a:xfrm>
            <a:off x="4429124" y="3214692"/>
            <a:ext cx="2286016" cy="923330"/>
          </a:xfrm>
          <a:prstGeom prst="rect">
            <a:avLst/>
          </a:prstGeom>
          <a:noFill/>
        </p:spPr>
        <p:txBody>
          <a:bodyPr wrap="square" rtlCol="0">
            <a:spAutoFit/>
          </a:bodyPr>
          <a:lstStyle/>
          <a:p>
            <a:pPr algn="ctr"/>
            <a:r>
              <a:rPr lang="zh-CN" altLang="en-US" dirty="0" smtClean="0">
                <a:solidFill>
                  <a:srgbClr val="FF0000"/>
                </a:solidFill>
              </a:rPr>
              <a:t>建设国际一流、国内领先</a:t>
            </a:r>
            <a:r>
              <a:rPr lang="zh-CN" altLang="en-US" dirty="0" smtClean="0"/>
              <a:t>的高端铜基材料专业化产业园区</a:t>
            </a:r>
            <a:endParaRPr lang="zh-CN" altLang="en-US" dirty="0"/>
          </a:p>
        </p:txBody>
      </p:sp>
      <p:sp>
        <p:nvSpPr>
          <p:cNvPr id="66" name="文本框 4"/>
          <p:cNvSpPr txBox="1"/>
          <p:nvPr/>
        </p:nvSpPr>
        <p:spPr>
          <a:xfrm>
            <a:off x="6357950" y="714362"/>
            <a:ext cx="1999413" cy="923330"/>
          </a:xfrm>
          <a:prstGeom prst="rect">
            <a:avLst/>
          </a:prstGeom>
          <a:noFill/>
        </p:spPr>
        <p:txBody>
          <a:bodyPr wrap="square" rtlCol="0">
            <a:spAutoFit/>
          </a:bodyPr>
          <a:lstStyle/>
          <a:p>
            <a:r>
              <a:rPr lang="zh-CN" altLang="en-US" dirty="0" smtClean="0">
                <a:solidFill>
                  <a:schemeClr val="accent6"/>
                </a:solidFill>
              </a:rPr>
              <a:t>打造品种全、水平高、服务强</a:t>
            </a:r>
            <a:r>
              <a:rPr lang="zh-CN" altLang="en-US" dirty="0" smtClean="0"/>
              <a:t>的智能制造基地</a:t>
            </a:r>
            <a:endParaRPr lang="zh-CN" altLang="en-US" b="1" dirty="0" smtClean="0">
              <a:solidFill>
                <a:srgbClr val="1D50A2"/>
              </a:solidFill>
              <a:latin typeface="+mj-ea"/>
              <a:ea typeface="+mj-ea"/>
            </a:endParaRPr>
          </a:p>
        </p:txBody>
      </p:sp>
      <p:sp>
        <p:nvSpPr>
          <p:cNvPr id="67" name="文本框 4"/>
          <p:cNvSpPr txBox="1"/>
          <p:nvPr/>
        </p:nvSpPr>
        <p:spPr>
          <a:xfrm>
            <a:off x="7144587" y="3714758"/>
            <a:ext cx="1999413" cy="923330"/>
          </a:xfrm>
          <a:prstGeom prst="rect">
            <a:avLst/>
          </a:prstGeom>
          <a:noFill/>
        </p:spPr>
        <p:txBody>
          <a:bodyPr wrap="square" rtlCol="0">
            <a:spAutoFit/>
          </a:bodyPr>
          <a:lstStyle/>
          <a:p>
            <a:r>
              <a:rPr lang="zh-CN" altLang="en-US" dirty="0" smtClean="0">
                <a:solidFill>
                  <a:srgbClr val="FF0000"/>
                </a:solidFill>
              </a:rPr>
              <a:t>新增</a:t>
            </a:r>
            <a:r>
              <a:rPr lang="zh-CN" altLang="en-US" dirty="0" smtClean="0"/>
              <a:t>销售收入</a:t>
            </a:r>
            <a:r>
              <a:rPr lang="en-US" dirty="0" smtClean="0">
                <a:solidFill>
                  <a:schemeClr val="accent6"/>
                </a:solidFill>
              </a:rPr>
              <a:t>200</a:t>
            </a:r>
            <a:r>
              <a:rPr lang="zh-CN" altLang="en-US" dirty="0" smtClean="0">
                <a:solidFill>
                  <a:schemeClr val="accent6"/>
                </a:solidFill>
              </a:rPr>
              <a:t>亿元</a:t>
            </a:r>
            <a:r>
              <a:rPr lang="zh-CN" altLang="en-US" dirty="0" smtClean="0"/>
              <a:t>以上，</a:t>
            </a:r>
            <a:endParaRPr lang="en-US" altLang="zh-CN" dirty="0" smtClean="0"/>
          </a:p>
          <a:p>
            <a:r>
              <a:rPr lang="zh-CN" altLang="en-US" dirty="0" smtClean="0"/>
              <a:t>利税</a:t>
            </a:r>
            <a:r>
              <a:rPr lang="en-US" dirty="0" smtClean="0">
                <a:solidFill>
                  <a:schemeClr val="accent6"/>
                </a:solidFill>
              </a:rPr>
              <a:t>15</a:t>
            </a:r>
            <a:r>
              <a:rPr lang="zh-CN" altLang="en-US" dirty="0" smtClean="0">
                <a:solidFill>
                  <a:schemeClr val="accent6"/>
                </a:solidFill>
              </a:rPr>
              <a:t>亿元</a:t>
            </a:r>
            <a:r>
              <a:rPr lang="zh-CN" altLang="en-US" dirty="0" smtClean="0"/>
              <a:t>以上</a:t>
            </a:r>
            <a:endParaRPr lang="zh-CN" altLang="en-US" dirty="0"/>
          </a:p>
        </p:txBody>
      </p:sp>
      <p:sp>
        <p:nvSpPr>
          <p:cNvPr id="74" name="矩形 7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矩形 67"/>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矩形 6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1" name="燕尾形 7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5572100" y="1117577"/>
            <a:ext cx="3071866" cy="984885"/>
          </a:xfrm>
          <a:prstGeom prst="rect">
            <a:avLst/>
          </a:prstGeom>
        </p:spPr>
        <p:txBody>
          <a:bodyPr wrap="square">
            <a:spAutoFit/>
          </a:bodyPr>
          <a:lstStyle/>
          <a:p>
            <a:r>
              <a:rPr lang="zh-CN" altLang="en-US" sz="1400" b="1" dirty="0" smtClean="0">
                <a:latin typeface="+mn-ea"/>
              </a:rPr>
              <a:t>成立时间早，客户群稳定：</a:t>
            </a:r>
            <a:endParaRPr lang="en-US" altLang="zh-CN" sz="1400" b="1" dirty="0" smtClean="0">
              <a:latin typeface="+mn-ea"/>
            </a:endParaRPr>
          </a:p>
          <a:p>
            <a:r>
              <a:rPr lang="en-US" altLang="zh-CN" sz="1050" dirty="0" smtClean="0">
                <a:latin typeface="+mn-ea"/>
              </a:rPr>
              <a:t>     2005</a:t>
            </a:r>
            <a:r>
              <a:rPr lang="zh-CN" altLang="en-US" sz="1050" dirty="0" smtClean="0">
                <a:latin typeface="+mn-ea"/>
              </a:rPr>
              <a:t>年公司成立以来，坚持不断改革创新，建立了成熟的生产工艺流程，积累了丰富的产品结构；同时稳定的品质打响了产品的口碑，赢得了市场的认可，打下了深厚的客户基础。</a:t>
            </a:r>
            <a:endParaRPr lang="en-US" altLang="zh-CN" sz="1050" dirty="0" smtClean="0">
              <a:latin typeface="+mn-ea"/>
            </a:endParaRPr>
          </a:p>
        </p:txBody>
      </p:sp>
      <p:sp>
        <p:nvSpPr>
          <p:cNvPr id="33" name="矩形 32"/>
          <p:cNvSpPr/>
          <p:nvPr/>
        </p:nvSpPr>
        <p:spPr>
          <a:xfrm>
            <a:off x="5572132" y="3214692"/>
            <a:ext cx="3000428" cy="984885"/>
          </a:xfrm>
          <a:prstGeom prst="rect">
            <a:avLst/>
          </a:prstGeom>
        </p:spPr>
        <p:txBody>
          <a:bodyPr wrap="square">
            <a:spAutoFit/>
          </a:bodyPr>
          <a:lstStyle/>
          <a:p>
            <a:r>
              <a:rPr lang="zh-CN" altLang="en-US" sz="1400" b="1" dirty="0" smtClean="0">
                <a:latin typeface="+mn-ea"/>
              </a:rPr>
              <a:t>地理位置优越，交通运输便利：</a:t>
            </a:r>
            <a:endParaRPr lang="en-US" altLang="zh-CN" sz="1400" b="1" dirty="0" smtClean="0">
              <a:latin typeface="+mn-ea"/>
            </a:endParaRPr>
          </a:p>
          <a:p>
            <a:r>
              <a:rPr lang="zh-CN" altLang="en-US" sz="1050" dirty="0" smtClean="0">
                <a:latin typeface="+mn-ea"/>
              </a:rPr>
              <a:t>     地理位置优越：广东市场是全国最大的铜带消费市场、废铜进口集散中心；</a:t>
            </a:r>
            <a:endParaRPr lang="en-US" altLang="zh-CN" sz="1050" dirty="0" smtClean="0">
              <a:latin typeface="+mn-ea"/>
            </a:endParaRPr>
          </a:p>
          <a:p>
            <a:r>
              <a:rPr lang="en-US" altLang="zh-CN" sz="1050" dirty="0" smtClean="0">
                <a:latin typeface="+mn-ea"/>
              </a:rPr>
              <a:t>     </a:t>
            </a:r>
            <a:r>
              <a:rPr lang="zh-CN" altLang="en-US" sz="1050" dirty="0" smtClean="0">
                <a:latin typeface="+mn-ea"/>
              </a:rPr>
              <a:t>交通运输便利：路途短、货期快，产品销售、原料供应得天独厚。</a:t>
            </a:r>
            <a:endParaRPr lang="zh-CN" altLang="en-US" sz="1050" dirty="0">
              <a:latin typeface="+mn-ea"/>
            </a:endParaRPr>
          </a:p>
        </p:txBody>
      </p:sp>
      <p:graphicFrame>
        <p:nvGraphicFramePr>
          <p:cNvPr id="39" name="图示 38"/>
          <p:cNvGraphicFramePr/>
          <p:nvPr/>
        </p:nvGraphicFramePr>
        <p:xfrm>
          <a:off x="2881322" y="1254130"/>
          <a:ext cx="3119438" cy="28178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 name="矩形 39"/>
          <p:cNvSpPr/>
          <p:nvPr/>
        </p:nvSpPr>
        <p:spPr>
          <a:xfrm>
            <a:off x="428596" y="3234316"/>
            <a:ext cx="2857520" cy="1154162"/>
          </a:xfrm>
          <a:prstGeom prst="rect">
            <a:avLst/>
          </a:prstGeom>
        </p:spPr>
        <p:txBody>
          <a:bodyPr wrap="square">
            <a:spAutoFit/>
          </a:bodyPr>
          <a:lstStyle/>
          <a:p>
            <a:r>
              <a:rPr lang="zh-CN" altLang="en-US" sz="1400" b="1" dirty="0" smtClean="0">
                <a:latin typeface="+mn-ea"/>
              </a:rPr>
              <a:t>市场需求大，发展潜力高：</a:t>
            </a:r>
            <a:endParaRPr lang="en-US" altLang="zh-CN" sz="1400" b="1" dirty="0" smtClean="0">
              <a:latin typeface="+mn-ea"/>
            </a:endParaRPr>
          </a:p>
          <a:p>
            <a:r>
              <a:rPr lang="zh-CN" altLang="en-US" sz="1050" dirty="0" smtClean="0">
                <a:latin typeface="+mn-ea"/>
              </a:rPr>
              <a:t>     新兴产业开辟了新的铜需求市场，新能源汽车平均用铜量约传统燃油汽车的</a:t>
            </a:r>
            <a:r>
              <a:rPr lang="en-US" altLang="zh-CN" sz="1050" dirty="0" smtClean="0">
                <a:solidFill>
                  <a:srgbClr val="FF0000"/>
                </a:solidFill>
                <a:latin typeface="+mn-ea"/>
              </a:rPr>
              <a:t>2-3</a:t>
            </a:r>
            <a:r>
              <a:rPr lang="zh-CN" altLang="en-US" sz="1050" dirty="0" smtClean="0">
                <a:solidFill>
                  <a:srgbClr val="FF0000"/>
                </a:solidFill>
                <a:latin typeface="+mn-ea"/>
              </a:rPr>
              <a:t>倍</a:t>
            </a:r>
            <a:r>
              <a:rPr lang="zh-CN" altLang="en-US" sz="1050" dirty="0" smtClean="0">
                <a:latin typeface="+mn-ea"/>
              </a:rPr>
              <a:t>；新能源系统中的平均用铜量约传统能源系统的</a:t>
            </a:r>
            <a:r>
              <a:rPr lang="en-US" altLang="zh-CN" sz="1050" dirty="0" smtClean="0">
                <a:solidFill>
                  <a:srgbClr val="FF0000"/>
                </a:solidFill>
                <a:latin typeface="+mn-ea"/>
              </a:rPr>
              <a:t>8-12</a:t>
            </a:r>
            <a:r>
              <a:rPr lang="zh-CN" altLang="en-US" sz="1050" dirty="0" smtClean="0">
                <a:solidFill>
                  <a:srgbClr val="FF0000"/>
                </a:solidFill>
                <a:latin typeface="+mn-ea"/>
              </a:rPr>
              <a:t>倍</a:t>
            </a:r>
            <a:r>
              <a:rPr lang="zh-CN" altLang="en-US" sz="1050" dirty="0" smtClean="0">
                <a:latin typeface="+mn-ea"/>
              </a:rPr>
              <a:t>。广东省黄铜带消费约为</a:t>
            </a:r>
            <a:r>
              <a:rPr lang="en-US" altLang="zh-CN" sz="1050" dirty="0" smtClean="0">
                <a:solidFill>
                  <a:srgbClr val="FF0000"/>
                </a:solidFill>
                <a:latin typeface="+mn-ea"/>
              </a:rPr>
              <a:t>40-50</a:t>
            </a:r>
            <a:r>
              <a:rPr lang="zh-CN" altLang="en-US" sz="1050" dirty="0" smtClean="0">
                <a:solidFill>
                  <a:srgbClr val="FF0000"/>
                </a:solidFill>
                <a:latin typeface="+mn-ea"/>
              </a:rPr>
              <a:t>万吨</a:t>
            </a:r>
            <a:r>
              <a:rPr lang="zh-CN" altLang="en-US" sz="1050" dirty="0" smtClean="0">
                <a:latin typeface="+mn-ea"/>
              </a:rPr>
              <a:t>，位居国内第一</a:t>
            </a:r>
            <a:r>
              <a:rPr lang="zh-CN" altLang="en-US" sz="1050" dirty="0" smtClean="0">
                <a:latin typeface="华文宋体" panose="02010600040101010101" pitchFamily="2" charset="-122"/>
                <a:ea typeface="华文宋体" panose="02010600040101010101" pitchFamily="2" charset="-122"/>
              </a:rPr>
              <a:t>。</a:t>
            </a:r>
            <a:endParaRPr lang="zh-CN" altLang="en-US" sz="1050" dirty="0">
              <a:latin typeface="+mn-ea"/>
            </a:endParaRPr>
          </a:p>
        </p:txBody>
      </p:sp>
      <p:sp>
        <p:nvSpPr>
          <p:cNvPr id="41" name="矩形 40"/>
          <p:cNvSpPr/>
          <p:nvPr/>
        </p:nvSpPr>
        <p:spPr>
          <a:xfrm>
            <a:off x="428596" y="1117577"/>
            <a:ext cx="2786082" cy="1600438"/>
          </a:xfrm>
          <a:prstGeom prst="rect">
            <a:avLst/>
          </a:prstGeom>
        </p:spPr>
        <p:txBody>
          <a:bodyPr wrap="square">
            <a:spAutoFit/>
          </a:bodyPr>
          <a:lstStyle/>
          <a:p>
            <a:r>
              <a:rPr lang="zh-CN" altLang="en-US" sz="1400" b="1" dirty="0" smtClean="0">
                <a:latin typeface="+mn-ea"/>
              </a:rPr>
              <a:t>集团战略地位：</a:t>
            </a:r>
            <a:endParaRPr lang="en-US" altLang="zh-CN" sz="1400" b="1" dirty="0" smtClean="0">
              <a:latin typeface="+mn-ea"/>
            </a:endParaRPr>
          </a:p>
          <a:p>
            <a:r>
              <a:rPr lang="en-US" altLang="zh-CN" sz="1050" dirty="0" smtClean="0">
                <a:latin typeface="+mn-ea"/>
              </a:rPr>
              <a:t>     2005</a:t>
            </a:r>
            <a:r>
              <a:rPr lang="zh-CN" altLang="en-US" sz="1050" dirty="0" smtClean="0">
                <a:latin typeface="+mn-ea"/>
              </a:rPr>
              <a:t>年集团投资成立清远楚江，清远楚江迅速成为华南地区铜带市场最具影响力的企业之一。</a:t>
            </a:r>
            <a:endParaRPr lang="en-US" altLang="zh-CN" sz="1050" dirty="0" smtClean="0">
              <a:latin typeface="+mn-ea"/>
            </a:endParaRPr>
          </a:p>
          <a:p>
            <a:r>
              <a:rPr lang="en-US" altLang="zh-CN" sz="1050" dirty="0" smtClean="0">
                <a:latin typeface="+mn-ea"/>
              </a:rPr>
              <a:t>     </a:t>
            </a:r>
            <a:r>
              <a:rPr lang="zh-CN" altLang="en-US" sz="1050" dirty="0" smtClean="0">
                <a:latin typeface="+mn-ea"/>
              </a:rPr>
              <a:t>集团</a:t>
            </a:r>
            <a:r>
              <a:rPr lang="zh-CN" altLang="en-US" sz="1050" dirty="0" smtClean="0"/>
              <a:t>铜基材料产业规划目标是成为全国乃至全球领先的铜基材料研发制造龙头企业，国内市场以长三角、珠三角等经济发达地区为基础进行产业战略布局，实现高质量发展，清远楚江是集团华南地区发展的根基</a:t>
            </a:r>
            <a:r>
              <a:rPr lang="zh-CN" altLang="en-US" sz="1050" dirty="0" smtClean="0">
                <a:latin typeface="+mn-ea"/>
              </a:rPr>
              <a:t>。</a:t>
            </a:r>
            <a:endParaRPr lang="zh-CN" altLang="en-US" sz="1050" dirty="0">
              <a:latin typeface="+mn-ea"/>
            </a:endParaRPr>
          </a:p>
        </p:txBody>
      </p:sp>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清远楚江优势</a:t>
            </a:r>
            <a:endParaRPr lang="zh-CN" altLang="en-US" sz="1600" b="1" dirty="0"/>
          </a:p>
        </p:txBody>
      </p:sp>
      <p:sp>
        <p:nvSpPr>
          <p:cNvPr id="22" name="矩形 21"/>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燕尾形 13"/>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5" name="矩形 14"/>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环形箭头 62"/>
          <p:cNvSpPr/>
          <p:nvPr/>
        </p:nvSpPr>
        <p:spPr>
          <a:xfrm>
            <a:off x="2928926" y="1500180"/>
            <a:ext cx="2357454" cy="2357454"/>
          </a:xfrm>
          <a:prstGeom prst="circularArrow">
            <a:avLst>
              <a:gd name="adj1" fmla="val 3173"/>
              <a:gd name="adj2" fmla="val 354177"/>
              <a:gd name="adj3" fmla="val 15311710"/>
              <a:gd name="adj4" fmla="val 5745469"/>
              <a:gd name="adj5" fmla="val 5351"/>
            </a:avLst>
          </a:prstGeom>
          <a:solidFill>
            <a:schemeClr val="accent6">
              <a:lumMod val="50000"/>
            </a:schemeClr>
          </a:solidFill>
          <a:ln cmpd="dbl">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环形箭头 26"/>
          <p:cNvSpPr/>
          <p:nvPr/>
        </p:nvSpPr>
        <p:spPr>
          <a:xfrm>
            <a:off x="4000496" y="1428742"/>
            <a:ext cx="2357454" cy="2357454"/>
          </a:xfrm>
          <a:prstGeom prst="circularArrow">
            <a:avLst>
              <a:gd name="adj1" fmla="val 3173"/>
              <a:gd name="adj2" fmla="val 354177"/>
              <a:gd name="adj3" fmla="val 15311710"/>
              <a:gd name="adj4" fmla="val 5745469"/>
              <a:gd name="adj5" fmla="val 5351"/>
            </a:avLst>
          </a:prstGeom>
          <a:solidFill>
            <a:srgbClr val="920000"/>
          </a:solidFill>
          <a:ln cmpd="dbl">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39" name="图示 38"/>
          <p:cNvGraphicFramePr/>
          <p:nvPr/>
        </p:nvGraphicFramePr>
        <p:xfrm>
          <a:off x="2119338" y="1214428"/>
          <a:ext cx="3952860" cy="28068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3" name="TextBox 49"/>
          <p:cNvSpPr txBox="1"/>
          <p:nvPr/>
        </p:nvSpPr>
        <p:spPr>
          <a:xfrm>
            <a:off x="285720" y="1214428"/>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 产品定位准</a:t>
            </a:r>
            <a:endParaRPr lang="zh-CN" altLang="en-US" b="0" dirty="0" smtClean="0">
              <a:solidFill>
                <a:srgbClr val="C00000"/>
              </a:solidFill>
              <a:latin typeface="+mj-ea"/>
              <a:ea typeface="+mj-ea"/>
            </a:endParaRPr>
          </a:p>
        </p:txBody>
      </p:sp>
      <p:sp>
        <p:nvSpPr>
          <p:cNvPr id="73" name="矩形 72"/>
          <p:cNvSpPr/>
          <p:nvPr/>
        </p:nvSpPr>
        <p:spPr>
          <a:xfrm>
            <a:off x="285720" y="1428742"/>
            <a:ext cx="1928826" cy="400110"/>
          </a:xfrm>
          <a:prstGeom prst="rect">
            <a:avLst/>
          </a:prstGeom>
        </p:spPr>
        <p:txBody>
          <a:bodyPr wrap="square">
            <a:spAutoFit/>
          </a:bodyPr>
          <a:lstStyle/>
          <a:p>
            <a:r>
              <a:rPr lang="zh-CN" altLang="en-US" sz="1000" dirty="0" smtClean="0"/>
              <a:t>立足基础，融合市场需求，聚焦主流产品，定制化生产。</a:t>
            </a:r>
            <a:endParaRPr lang="zh-CN" altLang="en-US" sz="1000" dirty="0"/>
          </a:p>
        </p:txBody>
      </p:sp>
      <p:sp>
        <p:nvSpPr>
          <p:cNvPr id="77" name="TextBox 49"/>
          <p:cNvSpPr txBox="1"/>
          <p:nvPr/>
        </p:nvSpPr>
        <p:spPr>
          <a:xfrm>
            <a:off x="285720" y="2427744"/>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服务保障好</a:t>
            </a:r>
            <a:endParaRPr lang="zh-CN" altLang="en-US" b="0" dirty="0">
              <a:solidFill>
                <a:srgbClr val="C00000"/>
              </a:solidFill>
              <a:latin typeface="+mj-ea"/>
              <a:ea typeface="+mj-ea"/>
            </a:endParaRPr>
          </a:p>
        </p:txBody>
      </p:sp>
      <p:sp>
        <p:nvSpPr>
          <p:cNvPr id="78" name="矩形 77"/>
          <p:cNvSpPr/>
          <p:nvPr/>
        </p:nvSpPr>
        <p:spPr>
          <a:xfrm>
            <a:off x="285720" y="2600268"/>
            <a:ext cx="2357454" cy="400110"/>
          </a:xfrm>
          <a:prstGeom prst="rect">
            <a:avLst/>
          </a:prstGeom>
        </p:spPr>
        <p:txBody>
          <a:bodyPr wrap="square">
            <a:spAutoFit/>
          </a:bodyPr>
          <a:lstStyle/>
          <a:p>
            <a:r>
              <a:rPr lang="zh-CN" altLang="en-US" sz="1000" dirty="0" smtClean="0"/>
              <a:t>品质稳定、货期快捷，普带可与次高精带产品竞争，市场认可度高。</a:t>
            </a:r>
            <a:endParaRPr lang="zh-CN" altLang="en-US" sz="1000" dirty="0"/>
          </a:p>
        </p:txBody>
      </p:sp>
      <p:sp>
        <p:nvSpPr>
          <p:cNvPr id="81" name="TextBox 49"/>
          <p:cNvSpPr txBox="1"/>
          <p:nvPr/>
        </p:nvSpPr>
        <p:spPr>
          <a:xfrm>
            <a:off x="285720" y="3642190"/>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盈利模式优</a:t>
            </a:r>
            <a:endParaRPr lang="zh-CN" altLang="en-US" b="0" dirty="0">
              <a:solidFill>
                <a:srgbClr val="C00000"/>
              </a:solidFill>
              <a:latin typeface="+mj-ea"/>
              <a:ea typeface="+mj-ea"/>
            </a:endParaRPr>
          </a:p>
        </p:txBody>
      </p:sp>
      <p:sp>
        <p:nvSpPr>
          <p:cNvPr id="83" name="矩形 82"/>
          <p:cNvSpPr/>
          <p:nvPr/>
        </p:nvSpPr>
        <p:spPr>
          <a:xfrm>
            <a:off x="285720" y="3875140"/>
            <a:ext cx="3643338" cy="553998"/>
          </a:xfrm>
          <a:prstGeom prst="rect">
            <a:avLst/>
          </a:prstGeom>
        </p:spPr>
        <p:txBody>
          <a:bodyPr wrap="square">
            <a:spAutoFit/>
          </a:bodyPr>
          <a:lstStyle/>
          <a:p>
            <a:r>
              <a:rPr lang="zh-CN" altLang="en-US" sz="1000" dirty="0" smtClean="0"/>
              <a:t>废料与优质二类料合理搭配，达到原料投炉成本最优化，结合长期推行“减员增效”，实现了增规模、提效率、降成本。</a:t>
            </a:r>
            <a:endParaRPr lang="en-US" altLang="zh-CN" sz="1000" dirty="0" smtClean="0"/>
          </a:p>
          <a:p>
            <a:r>
              <a:rPr lang="zh-CN" altLang="en-US" sz="1000" dirty="0" smtClean="0"/>
              <a:t>经营上推性价比、利润型产品增量，盈利模式清晰。</a:t>
            </a:r>
            <a:endParaRPr lang="zh-CN" altLang="en-US" sz="1000" dirty="0"/>
          </a:p>
        </p:txBody>
      </p:sp>
      <p:sp>
        <p:nvSpPr>
          <p:cNvPr id="90" name="TextBox 49"/>
          <p:cNvSpPr txBox="1"/>
          <p:nvPr/>
        </p:nvSpPr>
        <p:spPr>
          <a:xfrm>
            <a:off x="5643570" y="2427744"/>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团队作风硬</a:t>
            </a:r>
            <a:endParaRPr lang="zh-CN" altLang="en-US" b="0" dirty="0">
              <a:solidFill>
                <a:srgbClr val="C00000"/>
              </a:solidFill>
              <a:latin typeface="+mj-ea"/>
              <a:ea typeface="+mj-ea"/>
            </a:endParaRPr>
          </a:p>
        </p:txBody>
      </p:sp>
      <p:sp>
        <p:nvSpPr>
          <p:cNvPr id="93" name="TextBox 49"/>
          <p:cNvSpPr txBox="1"/>
          <p:nvPr/>
        </p:nvSpPr>
        <p:spPr>
          <a:xfrm>
            <a:off x="5643570" y="3642190"/>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发展规划稳</a:t>
            </a:r>
            <a:endParaRPr lang="zh-CN" altLang="en-US" b="0" dirty="0">
              <a:solidFill>
                <a:srgbClr val="C00000"/>
              </a:solidFill>
              <a:latin typeface="+mj-ea"/>
              <a:ea typeface="+mj-ea"/>
            </a:endParaRPr>
          </a:p>
        </p:txBody>
      </p:sp>
      <p:sp>
        <p:nvSpPr>
          <p:cNvPr id="96" name="TextBox 49"/>
          <p:cNvSpPr txBox="1"/>
          <p:nvPr/>
        </p:nvSpPr>
        <p:spPr>
          <a:xfrm>
            <a:off x="5643570" y="1214428"/>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管理模式佳</a:t>
            </a:r>
            <a:endParaRPr lang="zh-CN" altLang="en-US" b="0" dirty="0">
              <a:solidFill>
                <a:srgbClr val="C00000"/>
              </a:solidFill>
              <a:latin typeface="+mj-ea"/>
              <a:ea typeface="+mj-ea"/>
            </a:endParaRPr>
          </a:p>
        </p:txBody>
      </p:sp>
      <p:sp>
        <p:nvSpPr>
          <p:cNvPr id="97" name="矩形 96"/>
          <p:cNvSpPr/>
          <p:nvPr/>
        </p:nvSpPr>
        <p:spPr>
          <a:xfrm>
            <a:off x="5643570" y="1428742"/>
            <a:ext cx="3000396" cy="400110"/>
          </a:xfrm>
          <a:prstGeom prst="rect">
            <a:avLst/>
          </a:prstGeom>
        </p:spPr>
        <p:txBody>
          <a:bodyPr wrap="square">
            <a:spAutoFit/>
          </a:bodyPr>
          <a:lstStyle/>
          <a:p>
            <a:r>
              <a:rPr lang="zh-CN" altLang="en-US" sz="1000" dirty="0" smtClean="0"/>
              <a:t>管理模式简洁灵活，不断创新的目标管理及分配机制，推动了一体化的高效运行。</a:t>
            </a:r>
            <a:endParaRPr lang="zh-CN" altLang="en-US" sz="1000" dirty="0"/>
          </a:p>
        </p:txBody>
      </p:sp>
      <p:sp>
        <p:nvSpPr>
          <p:cNvPr id="98" name="矩形 97"/>
          <p:cNvSpPr/>
          <p:nvPr/>
        </p:nvSpPr>
        <p:spPr>
          <a:xfrm>
            <a:off x="5643570" y="2600268"/>
            <a:ext cx="3000396" cy="400110"/>
          </a:xfrm>
          <a:prstGeom prst="rect">
            <a:avLst/>
          </a:prstGeom>
        </p:spPr>
        <p:txBody>
          <a:bodyPr wrap="square">
            <a:spAutoFit/>
          </a:bodyPr>
          <a:lstStyle/>
          <a:p>
            <a:r>
              <a:rPr lang="zh-CN" altLang="en-US" sz="1000" dirty="0" smtClean="0"/>
              <a:t>核心骨干一致的目标意识，“作风硬、肯吃苦”的</a:t>
            </a:r>
            <a:endParaRPr lang="en-US" altLang="zh-CN" sz="1000" dirty="0" smtClean="0"/>
          </a:p>
          <a:p>
            <a:r>
              <a:rPr lang="zh-CN" altLang="en-US" sz="1000" dirty="0" smtClean="0"/>
              <a:t>团队作风，是公司长期高效运行的根本。</a:t>
            </a:r>
            <a:endParaRPr lang="zh-CN" altLang="en-US" sz="1000" dirty="0"/>
          </a:p>
        </p:txBody>
      </p:sp>
      <p:sp>
        <p:nvSpPr>
          <p:cNvPr id="99" name="矩形 98"/>
          <p:cNvSpPr/>
          <p:nvPr/>
        </p:nvSpPr>
        <p:spPr>
          <a:xfrm>
            <a:off x="5072066" y="3875140"/>
            <a:ext cx="3857652" cy="553998"/>
          </a:xfrm>
          <a:prstGeom prst="rect">
            <a:avLst/>
          </a:prstGeom>
        </p:spPr>
        <p:txBody>
          <a:bodyPr wrap="square">
            <a:spAutoFit/>
          </a:bodyPr>
          <a:lstStyle/>
          <a:p>
            <a:r>
              <a:rPr lang="zh-CN" altLang="en-US" sz="1000" dirty="0" smtClean="0"/>
              <a:t>项目建设逐步推进，产品档次快速向高端市场迈进，建立不同档次市场需求的产品布局，在保障现有运行的基础上，合理的进行规划，保证公司后期市场竞争力的持续。</a:t>
            </a:r>
            <a:endParaRPr lang="zh-CN" altLang="en-US" sz="1000" dirty="0"/>
          </a:p>
        </p:txBody>
      </p:sp>
      <p:sp>
        <p:nvSpPr>
          <p:cNvPr id="37" name="TextBox 49"/>
          <p:cNvSpPr txBox="1"/>
          <p:nvPr/>
        </p:nvSpPr>
        <p:spPr>
          <a:xfrm>
            <a:off x="3571868" y="2357436"/>
            <a:ext cx="1143008" cy="4308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800" b="0" dirty="0" smtClean="0">
                <a:latin typeface="+mj-ea"/>
                <a:ea typeface="+mj-ea"/>
              </a:rPr>
              <a:t>竞争力</a:t>
            </a:r>
            <a:endParaRPr lang="zh-CN" altLang="en-US" sz="2800" b="0" dirty="0">
              <a:latin typeface="+mj-ea"/>
              <a:ea typeface="+mj-ea"/>
            </a:endParaRPr>
          </a:p>
        </p:txBody>
      </p:sp>
      <p:sp>
        <p:nvSpPr>
          <p:cNvPr id="26" name="TextBox 25"/>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清远楚江核心竞争力</a:t>
            </a:r>
            <a:endParaRPr lang="zh-CN" altLang="en-US" sz="1600" b="1" dirty="0"/>
          </a:p>
        </p:txBody>
      </p:sp>
      <p:sp>
        <p:nvSpPr>
          <p:cNvPr id="31" name="矩形 3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燕尾形 2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我的文档\Tencent Files\463218415\FileRecv\6.jpg"/>
          <p:cNvPicPr>
            <a:picLocks noChangeAspect="1" noChangeArrowheads="1"/>
          </p:cNvPicPr>
          <p:nvPr/>
        </p:nvPicPr>
        <p:blipFill>
          <a:blip r:embed="rId1" cstate="print"/>
          <a:srcRect/>
          <a:stretch>
            <a:fillRect/>
          </a:stretch>
        </p:blipFill>
        <p:spPr bwMode="auto">
          <a:xfrm>
            <a:off x="3357554" y="1214428"/>
            <a:ext cx="2430077" cy="1472962"/>
          </a:xfrm>
          <a:prstGeom prst="rect">
            <a:avLst/>
          </a:prstGeom>
          <a:noFill/>
        </p:spPr>
      </p:pic>
      <p:pic>
        <p:nvPicPr>
          <p:cNvPr id="4099" name="Picture 3" descr="d:\我的文档\Tencent Files\463218415\FileRecv\5.jpg"/>
          <p:cNvPicPr>
            <a:picLocks noChangeAspect="1" noChangeArrowheads="1"/>
          </p:cNvPicPr>
          <p:nvPr/>
        </p:nvPicPr>
        <p:blipFill>
          <a:blip r:embed="rId2" cstate="print"/>
          <a:srcRect/>
          <a:stretch>
            <a:fillRect/>
          </a:stretch>
        </p:blipFill>
        <p:spPr bwMode="auto">
          <a:xfrm>
            <a:off x="6143636" y="1214428"/>
            <a:ext cx="2329929" cy="1472962"/>
          </a:xfrm>
          <a:prstGeom prst="rect">
            <a:avLst/>
          </a:prstGeom>
          <a:noFill/>
        </p:spPr>
      </p:pic>
      <p:pic>
        <p:nvPicPr>
          <p:cNvPr id="4100" name="Picture 4" descr="d:\我的文档\Tencent Files\463218415\FileRecv\2.jpg"/>
          <p:cNvPicPr>
            <a:picLocks noChangeAspect="1" noChangeArrowheads="1"/>
          </p:cNvPicPr>
          <p:nvPr/>
        </p:nvPicPr>
        <p:blipFill>
          <a:blip r:embed="rId3" cstate="print"/>
          <a:srcRect/>
          <a:stretch>
            <a:fillRect/>
          </a:stretch>
        </p:blipFill>
        <p:spPr bwMode="auto">
          <a:xfrm>
            <a:off x="142844" y="3000378"/>
            <a:ext cx="1634400" cy="1357322"/>
          </a:xfrm>
          <a:prstGeom prst="rect">
            <a:avLst/>
          </a:prstGeom>
          <a:noFill/>
        </p:spPr>
      </p:pic>
      <p:pic>
        <p:nvPicPr>
          <p:cNvPr id="4101" name="Picture 5" descr="d:\我的文档\Tencent Files\463218415\FileRecv\3.jpg"/>
          <p:cNvPicPr>
            <a:picLocks noChangeAspect="1" noChangeArrowheads="1"/>
          </p:cNvPicPr>
          <p:nvPr/>
        </p:nvPicPr>
        <p:blipFill>
          <a:blip r:embed="rId4" cstate="print"/>
          <a:srcRect/>
          <a:stretch>
            <a:fillRect/>
          </a:stretch>
        </p:blipFill>
        <p:spPr bwMode="auto">
          <a:xfrm>
            <a:off x="3857620" y="3000378"/>
            <a:ext cx="1634400" cy="1357322"/>
          </a:xfrm>
          <a:prstGeom prst="rect">
            <a:avLst/>
          </a:prstGeom>
          <a:noFill/>
        </p:spPr>
      </p:pic>
      <p:pic>
        <p:nvPicPr>
          <p:cNvPr id="4102" name="Picture 6" descr="d:\我的文档\Tencent Files\463218415\FileRecv\7.jpg"/>
          <p:cNvPicPr>
            <a:picLocks noChangeAspect="1" noChangeArrowheads="1"/>
          </p:cNvPicPr>
          <p:nvPr/>
        </p:nvPicPr>
        <p:blipFill>
          <a:blip r:embed="rId5" cstate="print"/>
          <a:srcRect/>
          <a:stretch>
            <a:fillRect/>
          </a:stretch>
        </p:blipFill>
        <p:spPr bwMode="auto">
          <a:xfrm>
            <a:off x="5643570" y="3000378"/>
            <a:ext cx="1634400" cy="1357321"/>
          </a:xfrm>
          <a:prstGeom prst="rect">
            <a:avLst/>
          </a:prstGeom>
          <a:noFill/>
        </p:spPr>
      </p:pic>
      <p:pic>
        <p:nvPicPr>
          <p:cNvPr id="4103" name="Picture 7" descr="d:\我的文档\Tencent Files\463218415\FileRecv\4.jpg"/>
          <p:cNvPicPr>
            <a:picLocks noChangeAspect="1" noChangeArrowheads="1"/>
          </p:cNvPicPr>
          <p:nvPr/>
        </p:nvPicPr>
        <p:blipFill>
          <a:blip r:embed="rId6" cstate="print"/>
          <a:srcRect/>
          <a:stretch>
            <a:fillRect/>
          </a:stretch>
        </p:blipFill>
        <p:spPr bwMode="auto">
          <a:xfrm>
            <a:off x="1928794" y="3000378"/>
            <a:ext cx="1634400" cy="1357321"/>
          </a:xfrm>
          <a:prstGeom prst="rect">
            <a:avLst/>
          </a:prstGeom>
          <a:noFill/>
        </p:spPr>
      </p:pic>
      <p:pic>
        <p:nvPicPr>
          <p:cNvPr id="4104" name="Picture 8" descr="d:\我的文档\Tencent Files\463218415\FileRecv\1.jpg"/>
          <p:cNvPicPr>
            <a:picLocks noChangeAspect="1" noChangeArrowheads="1"/>
          </p:cNvPicPr>
          <p:nvPr/>
        </p:nvPicPr>
        <p:blipFill>
          <a:blip r:embed="rId7" cstate="print"/>
          <a:srcRect/>
          <a:stretch>
            <a:fillRect/>
          </a:stretch>
        </p:blipFill>
        <p:spPr bwMode="auto">
          <a:xfrm>
            <a:off x="7358082" y="3071816"/>
            <a:ext cx="1634400" cy="1285883"/>
          </a:xfrm>
          <a:prstGeom prst="rect">
            <a:avLst/>
          </a:prstGeom>
          <a:noFill/>
        </p:spPr>
      </p:pic>
      <p:sp>
        <p:nvSpPr>
          <p:cNvPr id="12" name="TextBox 11"/>
          <p:cNvSpPr txBox="1"/>
          <p:nvPr/>
        </p:nvSpPr>
        <p:spPr>
          <a:xfrm>
            <a:off x="0" y="642924"/>
            <a:ext cx="9144000" cy="307777"/>
          </a:xfrm>
          <a:prstGeom prst="rect">
            <a:avLst/>
          </a:prstGeom>
          <a:noFill/>
        </p:spPr>
        <p:txBody>
          <a:bodyPr wrap="square" rtlCol="0">
            <a:spAutoFit/>
          </a:bodyPr>
          <a:lstStyle/>
          <a:p>
            <a:pPr algn="ctr"/>
            <a:r>
              <a:rPr lang="zh-CN" altLang="en-US" sz="1400" dirty="0" smtClean="0">
                <a:solidFill>
                  <a:schemeClr val="accent6"/>
                </a:solidFill>
              </a:rPr>
              <a:t>公司荣获荣誉多项，展示部分如下：</a:t>
            </a:r>
            <a:endParaRPr lang="zh-CN" altLang="en-US" sz="1400" dirty="0">
              <a:solidFill>
                <a:schemeClr val="accent6"/>
              </a:solidFill>
            </a:endParaRPr>
          </a:p>
        </p:txBody>
      </p:sp>
      <p:pic>
        <p:nvPicPr>
          <p:cNvPr id="3074" name="Picture 2"/>
          <p:cNvPicPr>
            <a:picLocks noChangeAspect="1" noChangeArrowheads="1"/>
          </p:cNvPicPr>
          <p:nvPr/>
        </p:nvPicPr>
        <p:blipFill>
          <a:blip r:embed="rId8" cstate="print"/>
          <a:srcRect/>
          <a:stretch>
            <a:fillRect/>
          </a:stretch>
        </p:blipFill>
        <p:spPr bwMode="auto">
          <a:xfrm>
            <a:off x="214282" y="1214428"/>
            <a:ext cx="2714644" cy="1500198"/>
          </a:xfrm>
          <a:prstGeom prst="rect">
            <a:avLst/>
          </a:prstGeom>
          <a:noFill/>
          <a:ln w="9525">
            <a:noFill/>
            <a:miter lim="800000"/>
            <a:headEnd/>
            <a:tailEnd/>
          </a:ln>
          <a:effectLst/>
        </p:spPr>
      </p:pic>
      <p:sp>
        <p:nvSpPr>
          <p:cNvPr id="19" name="TextBox 18"/>
          <p:cNvSpPr txBox="1"/>
          <p:nvPr/>
        </p:nvSpPr>
        <p:spPr>
          <a:xfrm>
            <a:off x="928662" y="214296"/>
            <a:ext cx="2928958" cy="338554"/>
          </a:xfrm>
          <a:prstGeom prst="rect">
            <a:avLst/>
          </a:prstGeom>
          <a:noFill/>
        </p:spPr>
        <p:txBody>
          <a:bodyPr wrap="square" rtlCol="0">
            <a:spAutoFit/>
          </a:bodyPr>
          <a:lstStyle/>
          <a:p>
            <a:r>
              <a:rPr lang="zh-CN" altLang="en-US" sz="1600" b="1" dirty="0" smtClean="0"/>
              <a:t>企业荣誉</a:t>
            </a:r>
            <a:endParaRPr lang="zh-CN" altLang="en-US" sz="1600" b="1" dirty="0"/>
          </a:p>
        </p:txBody>
      </p:sp>
      <p:sp>
        <p:nvSpPr>
          <p:cNvPr id="23" name="矩形 2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燕尾形 2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8"/>
          <p:cNvSpPr>
            <a:spLocks noChangeArrowheads="1"/>
          </p:cNvSpPr>
          <p:nvPr/>
        </p:nvSpPr>
        <p:spPr bwMode="auto">
          <a:xfrm>
            <a:off x="3426258" y="18715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集团介绍</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1"/>
          <p:cNvGrpSpPr/>
          <p:nvPr/>
        </p:nvGrpSpPr>
        <p:grpSpPr>
          <a:xfrm>
            <a:off x="2643174" y="1785932"/>
            <a:ext cx="1000132" cy="928694"/>
            <a:chOff x="4862864" y="2447738"/>
            <a:chExt cx="717248" cy="628068"/>
          </a:xfrm>
        </p:grpSpPr>
        <p:sp>
          <p:nvSpPr>
            <p:cNvPr id="71"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4" name="TextBox 73"/>
            <p:cNvSpPr txBox="1"/>
            <p:nvPr/>
          </p:nvSpPr>
          <p:spPr>
            <a:xfrm>
              <a:off x="4922896" y="2544364"/>
              <a:ext cx="605984" cy="437108"/>
            </a:xfrm>
            <a:prstGeom prst="rect">
              <a:avLst/>
            </a:prstGeom>
            <a:noFill/>
          </p:spPr>
          <p:txBody>
            <a:bodyPr wrap="square" rtlCol="0">
              <a:spAutoFit/>
            </a:bodyPr>
            <a:lstStyle/>
            <a:p>
              <a:pPr algn="ctr"/>
              <a:r>
                <a:rPr lang="en-US" altLang="zh-CN" sz="3600" dirty="0" smtClean="0">
                  <a:solidFill>
                    <a:schemeClr val="bg1"/>
                  </a:solidFill>
                  <a:latin typeface="+mj-ea"/>
                  <a:ea typeface="+mj-ea"/>
                </a:rPr>
                <a:t>01</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Desc_1"/>
          <p:cNvSpPr txBox="1">
            <a:spLocks noChangeArrowheads="1"/>
          </p:cNvSpPr>
          <p:nvPr>
            <p:custDataLst>
              <p:tags r:id="rId1"/>
            </p:custDataLst>
          </p:nvPr>
        </p:nvSpPr>
        <p:spPr bwMode="auto">
          <a:xfrm>
            <a:off x="1673554" y="3874284"/>
            <a:ext cx="6319837" cy="10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endParaRPr lang="zh-CN" altLang="en-US" sz="1600" dirty="0" smtClean="0">
              <a:solidFill>
                <a:schemeClr val="tx1">
                  <a:lumMod val="65000"/>
                  <a:lumOff val="35000"/>
                </a:schemeClr>
              </a:solidFill>
              <a:latin typeface="+mn-lt"/>
              <a:ea typeface="+mn-ea"/>
            </a:endParaRPr>
          </a:p>
        </p:txBody>
      </p:sp>
      <p:grpSp>
        <p:nvGrpSpPr>
          <p:cNvPr id="3" name="组合 18"/>
          <p:cNvGrpSpPr/>
          <p:nvPr/>
        </p:nvGrpSpPr>
        <p:grpSpPr>
          <a:xfrm>
            <a:off x="1023849" y="3552225"/>
            <a:ext cx="504000" cy="504000"/>
            <a:chOff x="1031458" y="3043650"/>
            <a:chExt cx="504000" cy="504000"/>
          </a:xfrm>
        </p:grpSpPr>
        <p:sp>
          <p:nvSpPr>
            <p:cNvPr id="20" name="椭圆 19"/>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MH_Other_5"/>
            <p:cNvSpPr/>
            <p:nvPr>
              <p:custDataLst>
                <p:tags r:id="rId2"/>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2" name="MH_Other_6"/>
            <p:cNvSpPr>
              <a:spLocks noChangeAspect="1"/>
            </p:cNvSpPr>
            <p:nvPr>
              <p:custDataLst>
                <p:tags r:id="rId3"/>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4099" name="Picture 3"/>
          <p:cNvPicPr>
            <a:picLocks noChangeAspect="1" noChangeArrowheads="1"/>
          </p:cNvPicPr>
          <p:nvPr/>
        </p:nvPicPr>
        <p:blipFill>
          <a:blip r:embed="rId4" cstate="print"/>
          <a:srcRect/>
          <a:stretch>
            <a:fillRect/>
          </a:stretch>
        </p:blipFill>
        <p:spPr bwMode="auto">
          <a:xfrm>
            <a:off x="4572000" y="1214428"/>
            <a:ext cx="1160902" cy="1555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6429388" y="1206606"/>
            <a:ext cx="1214446" cy="15840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2643174" y="1214428"/>
            <a:ext cx="1164240" cy="15876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785786" y="1214428"/>
            <a:ext cx="1209848" cy="1594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928662" y="2786064"/>
            <a:ext cx="1427662" cy="1998000"/>
          </a:xfrm>
          <a:prstGeom prst="rect">
            <a:avLst/>
          </a:prstGeom>
          <a:noFill/>
          <a:ln w="9525">
            <a:noFill/>
            <a:miter lim="800000"/>
            <a:headEnd/>
            <a:tailEnd/>
          </a:ln>
          <a:effectLst/>
        </p:spPr>
      </p:pic>
      <p:pic>
        <p:nvPicPr>
          <p:cNvPr id="4104" name="Picture 8"/>
          <p:cNvPicPr>
            <a:picLocks noChangeAspect="1" noChangeArrowheads="1"/>
          </p:cNvPicPr>
          <p:nvPr/>
        </p:nvPicPr>
        <p:blipFill>
          <a:blip r:embed="rId9" cstate="print"/>
          <a:srcRect/>
          <a:stretch>
            <a:fillRect/>
          </a:stretch>
        </p:blipFill>
        <p:spPr bwMode="auto">
          <a:xfrm>
            <a:off x="2285984" y="2786064"/>
            <a:ext cx="1427662" cy="1998000"/>
          </a:xfrm>
          <a:prstGeom prst="rect">
            <a:avLst/>
          </a:prstGeom>
          <a:noFill/>
          <a:ln w="9525">
            <a:noFill/>
            <a:miter lim="800000"/>
            <a:headEnd/>
            <a:tailEnd/>
          </a:ln>
          <a:effectLst/>
        </p:spPr>
      </p:pic>
      <p:pic>
        <p:nvPicPr>
          <p:cNvPr id="4105" name="Picture 9"/>
          <p:cNvPicPr>
            <a:picLocks noChangeAspect="1" noChangeArrowheads="1"/>
          </p:cNvPicPr>
          <p:nvPr/>
        </p:nvPicPr>
        <p:blipFill>
          <a:blip r:embed="rId10" cstate="print"/>
          <a:srcRect/>
          <a:stretch>
            <a:fillRect/>
          </a:stretch>
        </p:blipFill>
        <p:spPr bwMode="auto">
          <a:xfrm>
            <a:off x="4643438" y="2786064"/>
            <a:ext cx="1427662" cy="1998000"/>
          </a:xfrm>
          <a:prstGeom prst="rect">
            <a:avLst/>
          </a:prstGeom>
          <a:noFill/>
          <a:ln w="9525">
            <a:noFill/>
            <a:miter lim="800000"/>
            <a:headEnd/>
            <a:tailEnd/>
          </a:ln>
          <a:effectLst/>
        </p:spPr>
      </p:pic>
      <p:pic>
        <p:nvPicPr>
          <p:cNvPr id="4106" name="Picture 10"/>
          <p:cNvPicPr>
            <a:picLocks noChangeAspect="1" noChangeArrowheads="1"/>
          </p:cNvPicPr>
          <p:nvPr/>
        </p:nvPicPr>
        <p:blipFill>
          <a:blip r:embed="rId11" cstate="print"/>
          <a:srcRect/>
          <a:stretch>
            <a:fillRect/>
          </a:stretch>
        </p:blipFill>
        <p:spPr bwMode="auto">
          <a:xfrm>
            <a:off x="6000760" y="2786064"/>
            <a:ext cx="1427662" cy="1998000"/>
          </a:xfrm>
          <a:prstGeom prst="rect">
            <a:avLst/>
          </a:prstGeom>
          <a:noFill/>
          <a:ln w="9525">
            <a:noFill/>
            <a:miter lim="800000"/>
            <a:headEnd/>
            <a:tailEnd/>
          </a:ln>
          <a:effectLst/>
        </p:spPr>
      </p:pic>
      <p:sp>
        <p:nvSpPr>
          <p:cNvPr id="17" name="TextBox 16"/>
          <p:cNvSpPr txBox="1"/>
          <p:nvPr/>
        </p:nvSpPr>
        <p:spPr>
          <a:xfrm>
            <a:off x="0" y="714362"/>
            <a:ext cx="9144000" cy="307777"/>
          </a:xfrm>
          <a:prstGeom prst="rect">
            <a:avLst/>
          </a:prstGeom>
          <a:noFill/>
        </p:spPr>
        <p:txBody>
          <a:bodyPr wrap="square" rtlCol="0">
            <a:spAutoFit/>
          </a:bodyPr>
          <a:lstStyle/>
          <a:p>
            <a:pPr algn="ctr"/>
            <a:r>
              <a:rPr lang="zh-CN" altLang="en-US" sz="1400" dirty="0" smtClean="0">
                <a:solidFill>
                  <a:srgbClr val="FF0000"/>
                </a:solidFill>
              </a:rPr>
              <a:t>公司共取得</a:t>
            </a:r>
            <a:r>
              <a:rPr lang="en-US" sz="1400" dirty="0" smtClean="0">
                <a:solidFill>
                  <a:srgbClr val="FF0000"/>
                </a:solidFill>
              </a:rPr>
              <a:t>25</a:t>
            </a:r>
            <a:r>
              <a:rPr lang="zh-CN" altLang="en-US" sz="1400" dirty="0" smtClean="0">
                <a:solidFill>
                  <a:srgbClr val="FF0000"/>
                </a:solidFill>
              </a:rPr>
              <a:t>项国家专利，</a:t>
            </a:r>
            <a:r>
              <a:rPr lang="en-US" sz="1400" dirty="0" smtClean="0">
                <a:solidFill>
                  <a:srgbClr val="FF0000"/>
                </a:solidFill>
              </a:rPr>
              <a:t>1</a:t>
            </a:r>
            <a:r>
              <a:rPr lang="zh-CN" altLang="en-US" sz="1400" dirty="0" smtClean="0">
                <a:solidFill>
                  <a:srgbClr val="FF0000"/>
                </a:solidFill>
              </a:rPr>
              <a:t>项广东省产学研合作重大专项奖，展示部分如下：</a:t>
            </a:r>
            <a:endParaRPr lang="zh-CN" altLang="en-US" sz="1400" dirty="0">
              <a:solidFill>
                <a:srgbClr val="FF0000"/>
              </a:solidFill>
            </a:endParaRPr>
          </a:p>
        </p:txBody>
      </p:sp>
      <p:sp>
        <p:nvSpPr>
          <p:cNvPr id="24" name="TextBox 23"/>
          <p:cNvSpPr txBox="1"/>
          <p:nvPr/>
        </p:nvSpPr>
        <p:spPr>
          <a:xfrm>
            <a:off x="928662" y="214296"/>
            <a:ext cx="2928958" cy="338554"/>
          </a:xfrm>
          <a:prstGeom prst="rect">
            <a:avLst/>
          </a:prstGeom>
          <a:noFill/>
        </p:spPr>
        <p:txBody>
          <a:bodyPr wrap="square" rtlCol="0">
            <a:spAutoFit/>
          </a:bodyPr>
          <a:lstStyle/>
          <a:p>
            <a:r>
              <a:rPr lang="zh-CN" altLang="en-US" sz="1600" b="1" dirty="0" smtClean="0"/>
              <a:t>技术专利</a:t>
            </a:r>
            <a:endParaRPr lang="zh-CN" altLang="en-US" sz="1600" b="1" dirty="0"/>
          </a:p>
        </p:txBody>
      </p:sp>
      <p:sp>
        <p:nvSpPr>
          <p:cNvPr id="30" name="矩形 2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我的文档\desktop\qq图片20201207100430.jpg"/>
          <p:cNvPicPr>
            <a:picLocks noChangeAspect="1" noChangeArrowheads="1"/>
          </p:cNvPicPr>
          <p:nvPr/>
        </p:nvPicPr>
        <p:blipFill>
          <a:blip r:embed="rId1" cstate="print"/>
          <a:srcRect/>
          <a:stretch>
            <a:fillRect/>
          </a:stretch>
        </p:blipFill>
        <p:spPr bwMode="auto">
          <a:xfrm>
            <a:off x="6715139" y="1071552"/>
            <a:ext cx="1928827" cy="1428760"/>
          </a:xfrm>
          <a:prstGeom prst="rect">
            <a:avLst/>
          </a:prstGeom>
          <a:noFill/>
        </p:spPr>
      </p:pic>
      <p:sp>
        <p:nvSpPr>
          <p:cNvPr id="18" name="TextBox 17"/>
          <p:cNvSpPr txBox="1"/>
          <p:nvPr/>
        </p:nvSpPr>
        <p:spPr>
          <a:xfrm>
            <a:off x="571472" y="642924"/>
            <a:ext cx="1143008" cy="369332"/>
          </a:xfrm>
          <a:prstGeom prst="rect">
            <a:avLst/>
          </a:prstGeom>
          <a:noFill/>
        </p:spPr>
        <p:txBody>
          <a:bodyPr wrap="square" rtlCol="0">
            <a:spAutoFit/>
          </a:bodyPr>
          <a:lstStyle/>
          <a:p>
            <a:r>
              <a:rPr lang="zh-CN" altLang="en-US" dirty="0" smtClean="0">
                <a:solidFill>
                  <a:schemeClr val="accent6"/>
                </a:solidFill>
              </a:rPr>
              <a:t>生产设备</a:t>
            </a:r>
            <a:endParaRPr lang="zh-CN" altLang="en-US" dirty="0">
              <a:solidFill>
                <a:schemeClr val="accent6"/>
              </a:solidFill>
            </a:endParaRPr>
          </a:p>
        </p:txBody>
      </p:sp>
      <p:pic>
        <p:nvPicPr>
          <p:cNvPr id="7170" name="Picture 2"/>
          <p:cNvPicPr>
            <a:picLocks noChangeAspect="1" noChangeArrowheads="1"/>
          </p:cNvPicPr>
          <p:nvPr/>
        </p:nvPicPr>
        <p:blipFill>
          <a:blip r:embed="rId2" cstate="print"/>
          <a:srcRect/>
          <a:stretch>
            <a:fillRect/>
          </a:stretch>
        </p:blipFill>
        <p:spPr bwMode="auto">
          <a:xfrm>
            <a:off x="4643438" y="2928940"/>
            <a:ext cx="1928826" cy="1500198"/>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tretch>
            <a:fillRect/>
          </a:stretch>
        </p:blipFill>
        <p:spPr bwMode="auto">
          <a:xfrm>
            <a:off x="2571736" y="1071552"/>
            <a:ext cx="1916919" cy="1428760"/>
          </a:xfrm>
          <a:prstGeom prst="rect">
            <a:avLst/>
          </a:prstGeom>
          <a:noFill/>
          <a:ln w="9525">
            <a:noFill/>
            <a:miter lim="800000"/>
            <a:headEnd/>
            <a:tailEnd/>
          </a:ln>
          <a:effectLst/>
        </p:spPr>
      </p:pic>
      <p:sp>
        <p:nvSpPr>
          <p:cNvPr id="26" name="TextBox 25"/>
          <p:cNvSpPr txBox="1"/>
          <p:nvPr/>
        </p:nvSpPr>
        <p:spPr>
          <a:xfrm>
            <a:off x="4643438" y="4429138"/>
            <a:ext cx="1928826" cy="276999"/>
          </a:xfrm>
          <a:prstGeom prst="rect">
            <a:avLst/>
          </a:prstGeom>
          <a:solidFill>
            <a:srgbClr val="00B0F0"/>
          </a:solidFill>
        </p:spPr>
        <p:txBody>
          <a:bodyPr wrap="square" rtlCol="0">
            <a:spAutoFit/>
          </a:bodyPr>
          <a:lstStyle/>
          <a:p>
            <a:pPr algn="ctr"/>
            <a:r>
              <a:rPr lang="zh-CN" altLang="en-US" sz="1200" dirty="0" smtClean="0">
                <a:solidFill>
                  <a:srgbClr val="FFFF00"/>
                </a:solidFill>
              </a:rPr>
              <a:t>清洗机</a:t>
            </a:r>
            <a:endParaRPr lang="zh-CN" altLang="en-US" sz="1200" dirty="0">
              <a:solidFill>
                <a:srgbClr val="FFFF00"/>
              </a:solidFill>
            </a:endParaRPr>
          </a:p>
        </p:txBody>
      </p:sp>
      <p:sp>
        <p:nvSpPr>
          <p:cNvPr id="27" name="TextBox 26"/>
          <p:cNvSpPr txBox="1"/>
          <p:nvPr/>
        </p:nvSpPr>
        <p:spPr>
          <a:xfrm>
            <a:off x="2571736"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铣面机</a:t>
            </a:r>
            <a:endParaRPr lang="zh-CN" altLang="en-US" sz="1200" dirty="0">
              <a:solidFill>
                <a:srgbClr val="FFFF00"/>
              </a:solidFill>
            </a:endParaRPr>
          </a:p>
        </p:txBody>
      </p:sp>
      <p:pic>
        <p:nvPicPr>
          <p:cNvPr id="7173" name="Picture 5"/>
          <p:cNvPicPr>
            <a:picLocks noChangeAspect="1" noChangeArrowheads="1"/>
          </p:cNvPicPr>
          <p:nvPr/>
        </p:nvPicPr>
        <p:blipFill>
          <a:blip r:embed="rId4" cstate="print"/>
          <a:stretch>
            <a:fillRect/>
          </a:stretch>
        </p:blipFill>
        <p:spPr bwMode="auto">
          <a:xfrm>
            <a:off x="4643438" y="1071552"/>
            <a:ext cx="1928826" cy="1428760"/>
          </a:xfrm>
          <a:prstGeom prst="rect">
            <a:avLst/>
          </a:prstGeom>
          <a:noFill/>
          <a:ln w="9525">
            <a:noFill/>
            <a:miter lim="800000"/>
            <a:headEnd/>
            <a:tailEnd/>
          </a:ln>
          <a:effectLst/>
        </p:spPr>
      </p:pic>
      <p:sp>
        <p:nvSpPr>
          <p:cNvPr id="28" name="TextBox 27"/>
          <p:cNvSpPr txBox="1"/>
          <p:nvPr/>
        </p:nvSpPr>
        <p:spPr>
          <a:xfrm>
            <a:off x="4643438"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精轧机</a:t>
            </a:r>
            <a:endParaRPr lang="zh-CN" altLang="en-US" sz="1200" dirty="0">
              <a:solidFill>
                <a:srgbClr val="FFFF00"/>
              </a:solidFill>
            </a:endParaRPr>
          </a:p>
        </p:txBody>
      </p:sp>
      <p:sp>
        <p:nvSpPr>
          <p:cNvPr id="29" name="TextBox 28"/>
          <p:cNvSpPr txBox="1"/>
          <p:nvPr/>
        </p:nvSpPr>
        <p:spPr>
          <a:xfrm>
            <a:off x="428596" y="2500312"/>
            <a:ext cx="2000264"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热轧机</a:t>
            </a:r>
            <a:endParaRPr lang="zh-CN" altLang="en-US" sz="1200" dirty="0">
              <a:solidFill>
                <a:srgbClr val="FFFF00"/>
              </a:solidFill>
            </a:endParaRPr>
          </a:p>
        </p:txBody>
      </p:sp>
      <p:pic>
        <p:nvPicPr>
          <p:cNvPr id="7177" name="Picture 9"/>
          <p:cNvPicPr>
            <a:picLocks noChangeAspect="1" noChangeArrowheads="1"/>
          </p:cNvPicPr>
          <p:nvPr/>
        </p:nvPicPr>
        <p:blipFill>
          <a:blip r:embed="rId5" cstate="print"/>
          <a:srcRect/>
          <a:stretch>
            <a:fillRect/>
          </a:stretch>
        </p:blipFill>
        <p:spPr bwMode="auto">
          <a:xfrm>
            <a:off x="428596" y="2928940"/>
            <a:ext cx="2000264" cy="1500198"/>
          </a:xfrm>
          <a:prstGeom prst="rect">
            <a:avLst/>
          </a:prstGeom>
          <a:noFill/>
          <a:ln w="9525">
            <a:noFill/>
            <a:miter lim="800000"/>
            <a:headEnd/>
            <a:tailEnd/>
          </a:ln>
          <a:effectLst/>
        </p:spPr>
      </p:pic>
      <p:sp>
        <p:nvSpPr>
          <p:cNvPr id="33" name="TextBox 32"/>
          <p:cNvSpPr txBox="1"/>
          <p:nvPr/>
        </p:nvSpPr>
        <p:spPr>
          <a:xfrm>
            <a:off x="428596" y="4429138"/>
            <a:ext cx="2000264" cy="276999"/>
          </a:xfrm>
          <a:prstGeom prst="rect">
            <a:avLst/>
          </a:prstGeom>
          <a:solidFill>
            <a:srgbClr val="00B0F0"/>
          </a:solidFill>
        </p:spPr>
        <p:txBody>
          <a:bodyPr wrap="square" rtlCol="0">
            <a:spAutoFit/>
          </a:bodyPr>
          <a:lstStyle/>
          <a:p>
            <a:pPr algn="ctr"/>
            <a:r>
              <a:rPr lang="zh-CN" altLang="en-US" sz="1200" dirty="0" smtClean="0">
                <a:solidFill>
                  <a:srgbClr val="FFFF00"/>
                </a:solidFill>
              </a:rPr>
              <a:t>中轧机</a:t>
            </a:r>
            <a:endParaRPr lang="zh-CN" altLang="en-US" sz="1200" dirty="0">
              <a:solidFill>
                <a:srgbClr val="FFFF00"/>
              </a:solidFill>
            </a:endParaRPr>
          </a:p>
        </p:txBody>
      </p:sp>
      <p:sp>
        <p:nvSpPr>
          <p:cNvPr id="40" name="TextBox 39"/>
          <p:cNvSpPr txBox="1"/>
          <p:nvPr/>
        </p:nvSpPr>
        <p:spPr>
          <a:xfrm>
            <a:off x="2571736" y="4429138"/>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罩式炉</a:t>
            </a:r>
            <a:endParaRPr lang="zh-CN" altLang="en-US" sz="1200" dirty="0">
              <a:solidFill>
                <a:srgbClr val="FFFF00"/>
              </a:solidFill>
            </a:endParaRPr>
          </a:p>
        </p:txBody>
      </p:sp>
      <p:sp>
        <p:nvSpPr>
          <p:cNvPr id="24" name="TextBox 23"/>
          <p:cNvSpPr txBox="1"/>
          <p:nvPr/>
        </p:nvSpPr>
        <p:spPr>
          <a:xfrm>
            <a:off x="6715140" y="4429138"/>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进口拉弯矫</a:t>
            </a:r>
            <a:endParaRPr lang="zh-CN" altLang="en-US" sz="1200" dirty="0">
              <a:solidFill>
                <a:srgbClr val="FFFF00"/>
              </a:solidFill>
            </a:endParaRPr>
          </a:p>
        </p:txBody>
      </p:sp>
      <p:sp>
        <p:nvSpPr>
          <p:cNvPr id="25" name="TextBox 24"/>
          <p:cNvSpPr txBox="1"/>
          <p:nvPr/>
        </p:nvSpPr>
        <p:spPr>
          <a:xfrm>
            <a:off x="6715140"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进口磨床</a:t>
            </a:r>
            <a:endParaRPr lang="zh-CN" altLang="en-US" sz="1200" dirty="0">
              <a:solidFill>
                <a:srgbClr val="FFFF00"/>
              </a:solidFill>
            </a:endParaRPr>
          </a:p>
        </p:txBody>
      </p:sp>
      <p:pic>
        <p:nvPicPr>
          <p:cNvPr id="2050" name="Picture 2"/>
          <p:cNvPicPr>
            <a:picLocks noChangeAspect="1" noChangeArrowheads="1"/>
          </p:cNvPicPr>
          <p:nvPr/>
        </p:nvPicPr>
        <p:blipFill>
          <a:blip r:embed="rId6" cstate="print"/>
          <a:srcRect/>
          <a:stretch>
            <a:fillRect/>
          </a:stretch>
        </p:blipFill>
        <p:spPr bwMode="auto">
          <a:xfrm>
            <a:off x="428596" y="1071552"/>
            <a:ext cx="2001600" cy="1429785"/>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print"/>
          <a:srcRect/>
          <a:stretch>
            <a:fillRect/>
          </a:stretch>
        </p:blipFill>
        <p:spPr bwMode="auto">
          <a:xfrm>
            <a:off x="2571736" y="2928940"/>
            <a:ext cx="1928826" cy="1500198"/>
          </a:xfrm>
          <a:prstGeom prst="rect">
            <a:avLst/>
          </a:prstGeom>
          <a:noFill/>
          <a:ln w="9525">
            <a:noFill/>
            <a:miter lim="800000"/>
            <a:headEnd/>
            <a:tailEnd/>
          </a:ln>
          <a:effectLst/>
        </p:spPr>
      </p:pic>
      <p:pic>
        <p:nvPicPr>
          <p:cNvPr id="1026" name="Picture 2" descr="d:\我的文档\desktop\微信图片_20201207112153_副本.jpg"/>
          <p:cNvPicPr>
            <a:picLocks noChangeAspect="1" noChangeArrowheads="1"/>
          </p:cNvPicPr>
          <p:nvPr/>
        </p:nvPicPr>
        <p:blipFill>
          <a:blip r:embed="rId8" cstate="print"/>
          <a:srcRect/>
          <a:stretch>
            <a:fillRect/>
          </a:stretch>
        </p:blipFill>
        <p:spPr bwMode="auto">
          <a:xfrm>
            <a:off x="6715140" y="2928940"/>
            <a:ext cx="1928826" cy="1514472"/>
          </a:xfrm>
          <a:prstGeom prst="rect">
            <a:avLst/>
          </a:prstGeom>
          <a:noFill/>
        </p:spPr>
      </p:pic>
      <p:sp>
        <p:nvSpPr>
          <p:cNvPr id="30" name="TextBox 29"/>
          <p:cNvSpPr txBox="1"/>
          <p:nvPr/>
        </p:nvSpPr>
        <p:spPr>
          <a:xfrm>
            <a:off x="928662" y="214296"/>
            <a:ext cx="2928958" cy="338554"/>
          </a:xfrm>
          <a:prstGeom prst="rect">
            <a:avLst/>
          </a:prstGeom>
          <a:noFill/>
        </p:spPr>
        <p:txBody>
          <a:bodyPr wrap="square" rtlCol="0">
            <a:spAutoFit/>
          </a:bodyPr>
          <a:lstStyle/>
          <a:p>
            <a:r>
              <a:rPr lang="zh-CN" altLang="en-US" sz="1600" b="1" dirty="0" smtClean="0"/>
              <a:t>生产装备</a:t>
            </a:r>
            <a:endParaRPr lang="zh-CN" altLang="en-US" sz="1600" b="1" dirty="0"/>
          </a:p>
        </p:txBody>
      </p:sp>
      <p:sp>
        <p:nvSpPr>
          <p:cNvPr id="36" name="矩形 3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燕尾形 3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00034" y="714362"/>
            <a:ext cx="1143008" cy="369332"/>
          </a:xfrm>
          <a:prstGeom prst="rect">
            <a:avLst/>
          </a:prstGeom>
          <a:noFill/>
        </p:spPr>
        <p:txBody>
          <a:bodyPr wrap="square" rtlCol="0">
            <a:spAutoFit/>
          </a:bodyPr>
          <a:lstStyle/>
          <a:p>
            <a:r>
              <a:rPr lang="zh-CN" altLang="en-US" dirty="0" smtClean="0">
                <a:solidFill>
                  <a:schemeClr val="accent6"/>
                </a:solidFill>
              </a:rPr>
              <a:t>检验设备</a:t>
            </a:r>
            <a:endParaRPr lang="zh-CN" altLang="en-US" dirty="0">
              <a:solidFill>
                <a:schemeClr val="accent6"/>
              </a:solidFill>
            </a:endParaRPr>
          </a:p>
        </p:txBody>
      </p:sp>
      <p:sp>
        <p:nvSpPr>
          <p:cNvPr id="26" name="TextBox 25"/>
          <p:cNvSpPr txBox="1"/>
          <p:nvPr/>
        </p:nvSpPr>
        <p:spPr>
          <a:xfrm>
            <a:off x="533802" y="3357568"/>
            <a:ext cx="2538000" cy="288000"/>
          </a:xfrm>
          <a:prstGeom prst="rect">
            <a:avLst/>
          </a:prstGeom>
          <a:solidFill>
            <a:srgbClr val="00B0F0"/>
          </a:solidFill>
        </p:spPr>
        <p:txBody>
          <a:bodyPr wrap="square" rtlCol="0">
            <a:spAutoFit/>
          </a:bodyPr>
          <a:lstStyle/>
          <a:p>
            <a:pPr algn="ctr"/>
            <a:r>
              <a:rPr lang="zh-CN" altLang="en-US" sz="1200" dirty="0" smtClean="0">
                <a:solidFill>
                  <a:schemeClr val="bg1"/>
                </a:solidFill>
              </a:rPr>
              <a:t>进口直读光谱仪</a:t>
            </a:r>
            <a:endParaRPr lang="zh-CN" altLang="en-US" sz="1200" dirty="0">
              <a:solidFill>
                <a:schemeClr val="bg1"/>
              </a:solidFill>
            </a:endParaRPr>
          </a:p>
        </p:txBody>
      </p:sp>
      <p:sp>
        <p:nvSpPr>
          <p:cNvPr id="33" name="TextBox 32"/>
          <p:cNvSpPr txBox="1"/>
          <p:nvPr/>
        </p:nvSpPr>
        <p:spPr>
          <a:xfrm>
            <a:off x="3500430" y="3357568"/>
            <a:ext cx="2500330" cy="276999"/>
          </a:xfrm>
          <a:prstGeom prst="rect">
            <a:avLst/>
          </a:prstGeom>
          <a:solidFill>
            <a:srgbClr val="00B0F0"/>
          </a:solidFill>
        </p:spPr>
        <p:txBody>
          <a:bodyPr wrap="square" rtlCol="0">
            <a:spAutoFit/>
          </a:bodyPr>
          <a:lstStyle/>
          <a:p>
            <a:pPr algn="ctr"/>
            <a:r>
              <a:rPr lang="zh-CN" altLang="en-US" sz="1200" dirty="0" smtClean="0">
                <a:solidFill>
                  <a:schemeClr val="bg1"/>
                </a:solidFill>
              </a:rPr>
              <a:t> 维式硬度计</a:t>
            </a:r>
            <a:endParaRPr lang="zh-CN" altLang="en-US" sz="1200" dirty="0">
              <a:solidFill>
                <a:schemeClr val="bg1"/>
              </a:solidFill>
            </a:endParaRPr>
          </a:p>
        </p:txBody>
      </p:sp>
      <p:sp>
        <p:nvSpPr>
          <p:cNvPr id="22" name="TextBox 21"/>
          <p:cNvSpPr txBox="1"/>
          <p:nvPr/>
        </p:nvSpPr>
        <p:spPr>
          <a:xfrm>
            <a:off x="6429388" y="3357568"/>
            <a:ext cx="2286016" cy="276999"/>
          </a:xfrm>
          <a:prstGeom prst="rect">
            <a:avLst/>
          </a:prstGeom>
          <a:solidFill>
            <a:srgbClr val="00B0F0"/>
          </a:solidFill>
        </p:spPr>
        <p:txBody>
          <a:bodyPr wrap="square" rtlCol="0">
            <a:spAutoFit/>
          </a:bodyPr>
          <a:lstStyle/>
          <a:p>
            <a:pPr algn="ctr"/>
            <a:r>
              <a:rPr lang="zh-CN" altLang="en-US" sz="1200" dirty="0" smtClean="0">
                <a:solidFill>
                  <a:schemeClr val="bg1"/>
                </a:solidFill>
              </a:rPr>
              <a:t>自动杯突试验机</a:t>
            </a:r>
            <a:endParaRPr lang="zh-CN" altLang="en-US" sz="1200" dirty="0">
              <a:solidFill>
                <a:schemeClr val="bg1"/>
              </a:solidFill>
            </a:endParaRPr>
          </a:p>
        </p:txBody>
      </p:sp>
      <p:pic>
        <p:nvPicPr>
          <p:cNvPr id="2051" name="Picture 3" descr="E:\PPT资料\设备\443DD4DF85A26628078A24D9D62C12D8.jpg"/>
          <p:cNvPicPr>
            <a:picLocks noChangeAspect="1" noChangeArrowheads="1"/>
          </p:cNvPicPr>
          <p:nvPr/>
        </p:nvPicPr>
        <p:blipFill>
          <a:blip r:embed="rId1" cstate="print"/>
          <a:srcRect/>
          <a:stretch>
            <a:fillRect/>
          </a:stretch>
        </p:blipFill>
        <p:spPr bwMode="auto">
          <a:xfrm>
            <a:off x="3500430" y="1428742"/>
            <a:ext cx="2500330" cy="1937946"/>
          </a:xfrm>
          <a:prstGeom prst="rect">
            <a:avLst/>
          </a:prstGeom>
          <a:noFill/>
        </p:spPr>
      </p:pic>
      <p:pic>
        <p:nvPicPr>
          <p:cNvPr id="2052" name="Picture 4" descr="E:\PPT资料\设备\F353B1CCD87F19E0C6534F548CF82E32.jpg"/>
          <p:cNvPicPr>
            <a:picLocks noChangeAspect="1" noChangeArrowheads="1"/>
          </p:cNvPicPr>
          <p:nvPr/>
        </p:nvPicPr>
        <p:blipFill>
          <a:blip r:embed="rId2" cstate="print"/>
          <a:srcRect/>
          <a:stretch>
            <a:fillRect/>
          </a:stretch>
        </p:blipFill>
        <p:spPr bwMode="auto">
          <a:xfrm>
            <a:off x="6429388" y="1419622"/>
            <a:ext cx="2286016" cy="1937946"/>
          </a:xfrm>
          <a:prstGeom prst="rect">
            <a:avLst/>
          </a:prstGeom>
          <a:noFill/>
        </p:spPr>
      </p:pic>
      <p:sp>
        <p:nvSpPr>
          <p:cNvPr id="32" name="矩形 31"/>
          <p:cNvSpPr/>
          <p:nvPr/>
        </p:nvSpPr>
        <p:spPr>
          <a:xfrm>
            <a:off x="6357950" y="3857634"/>
            <a:ext cx="2492990" cy="461665"/>
          </a:xfrm>
          <a:prstGeom prst="rect">
            <a:avLst/>
          </a:prstGeom>
        </p:spPr>
        <p:txBody>
          <a:bodyPr wrap="none">
            <a:spAutoFit/>
          </a:bodyPr>
          <a:lstStyle/>
          <a:p>
            <a:r>
              <a:rPr lang="zh-CN" altLang="en-US" sz="1200" dirty="0" smtClean="0"/>
              <a:t>检验金属薄板和带材在试验过程中</a:t>
            </a:r>
            <a:endParaRPr lang="en-US" altLang="zh-CN" sz="1200" dirty="0" smtClean="0"/>
          </a:p>
          <a:p>
            <a:r>
              <a:rPr lang="zh-CN" altLang="en-US" sz="1200" dirty="0" smtClean="0"/>
              <a:t>的塑性变形性能</a:t>
            </a:r>
            <a:endParaRPr lang="zh-CN" altLang="en-US" sz="1200" dirty="0"/>
          </a:p>
        </p:txBody>
      </p:sp>
      <p:sp>
        <p:nvSpPr>
          <p:cNvPr id="34" name="矩形 33"/>
          <p:cNvSpPr/>
          <p:nvPr/>
        </p:nvSpPr>
        <p:spPr>
          <a:xfrm>
            <a:off x="4000496" y="3857634"/>
            <a:ext cx="1569660" cy="461665"/>
          </a:xfrm>
          <a:prstGeom prst="rect">
            <a:avLst/>
          </a:prstGeom>
        </p:spPr>
        <p:txBody>
          <a:bodyPr wrap="none">
            <a:spAutoFit/>
          </a:bodyPr>
          <a:lstStyle/>
          <a:p>
            <a:r>
              <a:rPr lang="zh-CN" altLang="en-US" sz="1200" dirty="0" smtClean="0"/>
              <a:t>通过测量压痕对角线</a:t>
            </a:r>
            <a:endParaRPr lang="en-US" altLang="zh-CN" sz="1200" dirty="0" smtClean="0"/>
          </a:p>
          <a:p>
            <a:r>
              <a:rPr lang="zh-CN" altLang="en-US" sz="1200" dirty="0" smtClean="0"/>
              <a:t>获得试样硬度</a:t>
            </a:r>
            <a:endParaRPr lang="zh-CN" altLang="en-US" sz="1200" dirty="0"/>
          </a:p>
        </p:txBody>
      </p:sp>
      <p:sp>
        <p:nvSpPr>
          <p:cNvPr id="35" name="矩形 34"/>
          <p:cNvSpPr/>
          <p:nvPr/>
        </p:nvSpPr>
        <p:spPr>
          <a:xfrm>
            <a:off x="785786" y="3824597"/>
            <a:ext cx="2031325" cy="461665"/>
          </a:xfrm>
          <a:prstGeom prst="rect">
            <a:avLst/>
          </a:prstGeom>
        </p:spPr>
        <p:txBody>
          <a:bodyPr wrap="none">
            <a:spAutoFit/>
          </a:bodyPr>
          <a:lstStyle/>
          <a:p>
            <a:r>
              <a:rPr lang="zh-CN" altLang="en-US" sz="1200" dirty="0" smtClean="0"/>
              <a:t>分析金属试样的金属成分，</a:t>
            </a:r>
            <a:endParaRPr lang="en-US" altLang="zh-CN" sz="1200" dirty="0" smtClean="0"/>
          </a:p>
          <a:p>
            <a:r>
              <a:rPr lang="zh-CN" altLang="en-US" sz="1200" dirty="0" smtClean="0"/>
              <a:t>并将结果直接反馈</a:t>
            </a:r>
            <a:endParaRPr lang="zh-CN" altLang="en-US" sz="1200" dirty="0"/>
          </a:p>
        </p:txBody>
      </p:sp>
      <p:pic>
        <p:nvPicPr>
          <p:cNvPr id="2050" name="Picture 2" descr="E:\PPT资料\设备\109F2F037CB2672A8E0AD3A01C3521F5.jpg"/>
          <p:cNvPicPr>
            <a:picLocks noChangeAspect="1" noChangeArrowheads="1"/>
          </p:cNvPicPr>
          <p:nvPr/>
        </p:nvPicPr>
        <p:blipFill>
          <a:blip r:embed="rId3" cstate="print"/>
          <a:srcRect/>
          <a:stretch>
            <a:fillRect/>
          </a:stretch>
        </p:blipFill>
        <p:spPr bwMode="auto">
          <a:xfrm>
            <a:off x="539552" y="1419622"/>
            <a:ext cx="2539200" cy="1937946"/>
          </a:xfrm>
          <a:prstGeom prst="rect">
            <a:avLst/>
          </a:prstGeom>
          <a:noFill/>
        </p:spPr>
      </p:pic>
      <p:sp>
        <p:nvSpPr>
          <p:cNvPr id="20" name="TextBox 19"/>
          <p:cNvSpPr txBox="1"/>
          <p:nvPr/>
        </p:nvSpPr>
        <p:spPr>
          <a:xfrm>
            <a:off x="928662" y="214296"/>
            <a:ext cx="2928958" cy="338554"/>
          </a:xfrm>
          <a:prstGeom prst="rect">
            <a:avLst/>
          </a:prstGeom>
          <a:noFill/>
        </p:spPr>
        <p:txBody>
          <a:bodyPr wrap="square" rtlCol="0">
            <a:spAutoFit/>
          </a:bodyPr>
          <a:lstStyle/>
          <a:p>
            <a:r>
              <a:rPr lang="zh-CN" altLang="en-US" sz="1600" b="1" dirty="0" smtClean="0"/>
              <a:t>生产装备</a:t>
            </a:r>
            <a:endParaRPr lang="zh-CN" altLang="en-US" sz="1600" b="1" dirty="0"/>
          </a:p>
        </p:txBody>
      </p:sp>
      <p:sp>
        <p:nvSpPr>
          <p:cNvPr id="24" name="矩形 2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燕尾形 2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8"/>
          <p:cNvSpPr>
            <a:spLocks noChangeArrowheads="1"/>
          </p:cNvSpPr>
          <p:nvPr/>
        </p:nvSpPr>
        <p:spPr bwMode="auto">
          <a:xfrm>
            <a:off x="3428992" y="1943008"/>
            <a:ext cx="342902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终端应用客户</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32" name="组合 31"/>
          <p:cNvGrpSpPr/>
          <p:nvPr/>
        </p:nvGrpSpPr>
        <p:grpSpPr>
          <a:xfrm>
            <a:off x="2357422" y="1785932"/>
            <a:ext cx="1000800" cy="928800"/>
            <a:chOff x="4760468" y="2447738"/>
            <a:chExt cx="717248" cy="628068"/>
          </a:xfrm>
        </p:grpSpPr>
        <p:sp>
          <p:nvSpPr>
            <p:cNvPr id="33" name="矩形 10"/>
            <p:cNvSpPr>
              <a:spLocks noChangeAspect="1"/>
            </p:cNvSpPr>
            <p:nvPr/>
          </p:nvSpPr>
          <p:spPr>
            <a:xfrm>
              <a:off x="4760468"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4" name="TextBox 33"/>
            <p:cNvSpPr txBox="1"/>
            <p:nvPr/>
          </p:nvSpPr>
          <p:spPr>
            <a:xfrm>
              <a:off x="4862864" y="2542061"/>
              <a:ext cx="520650" cy="437058"/>
            </a:xfrm>
            <a:prstGeom prst="rect">
              <a:avLst/>
            </a:prstGeom>
            <a:noFill/>
          </p:spPr>
          <p:txBody>
            <a:bodyPr wrap="none" rtlCol="0">
              <a:spAutoFit/>
            </a:bodyPr>
            <a:lstStyle/>
            <a:p>
              <a:r>
                <a:rPr lang="en-US" altLang="zh-CN" sz="3600" dirty="0" smtClean="0">
                  <a:solidFill>
                    <a:schemeClr val="bg1"/>
                  </a:solidFill>
                  <a:latin typeface="+mj-ea"/>
                  <a:ea typeface="+mj-ea"/>
                </a:rPr>
                <a:t>03</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000">
        <p:blinds dir="vert"/>
      </p:transition>
    </mc:Choice>
    <mc:Fallback>
      <p:transition spd="slow" advClick="0" advTm="7000">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857356" y="3143254"/>
            <a:ext cx="979078" cy="602042"/>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1" cstate="print"/>
          <a:stretch>
            <a:fillRect/>
          </a:stretch>
        </p:blipFill>
        <p:spPr>
          <a:xfrm>
            <a:off x="0" y="857238"/>
            <a:ext cx="9152722" cy="3786214"/>
          </a:xfrm>
          <a:prstGeom prst="rect">
            <a:avLst/>
          </a:prstGeom>
        </p:spPr>
      </p:pic>
      <p:grpSp>
        <p:nvGrpSpPr>
          <p:cNvPr id="3" name="组合 55"/>
          <p:cNvGrpSpPr/>
          <p:nvPr/>
        </p:nvGrpSpPr>
        <p:grpSpPr>
          <a:xfrm>
            <a:off x="1881591" y="1627414"/>
            <a:ext cx="5424173" cy="1330855"/>
            <a:chOff x="2508531" y="2201034"/>
            <a:chExt cx="7217717" cy="1770912"/>
          </a:xfrm>
        </p:grpSpPr>
        <p:sp>
          <p:nvSpPr>
            <p:cNvPr id="57" name="矩形 56"/>
            <p:cNvSpPr/>
            <p:nvPr/>
          </p:nvSpPr>
          <p:spPr>
            <a:xfrm>
              <a:off x="2508531"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3987256"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465981"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944706"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423430"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508531"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987256" y="3180048"/>
              <a:ext cx="1302818" cy="791898"/>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465981" y="3170834"/>
              <a:ext cx="1302818" cy="801112"/>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944706"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423430"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p:cNvPicPr>
            <a:picLocks noChangeAspect="1" noChangeArrowheads="1"/>
          </p:cNvPicPr>
          <p:nvPr/>
        </p:nvPicPr>
        <p:blipFill>
          <a:blip r:embed="rId2" cstate="print"/>
          <a:srcRect/>
          <a:stretch>
            <a:fillRect/>
          </a:stretch>
        </p:blipFill>
        <p:spPr bwMode="auto">
          <a:xfrm>
            <a:off x="2000232" y="1643056"/>
            <a:ext cx="785818" cy="5000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00364" y="1714494"/>
            <a:ext cx="928695" cy="42862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214810" y="1643056"/>
            <a:ext cx="714381" cy="514349"/>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5286380" y="2428874"/>
            <a:ext cx="857257" cy="428628"/>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1928793" y="2428875"/>
            <a:ext cx="928695" cy="428628"/>
          </a:xfrm>
          <a:prstGeom prst="rect">
            <a:avLst/>
          </a:prstGeom>
          <a:noFill/>
          <a:ln w="9525">
            <a:noFill/>
            <a:miter lim="800000"/>
            <a:headEnd/>
            <a:tailEnd/>
          </a:ln>
          <a:effectLst/>
        </p:spPr>
      </p:pic>
      <p:pic>
        <p:nvPicPr>
          <p:cNvPr id="2060" name="Picture 12"/>
          <p:cNvPicPr>
            <a:picLocks noChangeAspect="1" noChangeArrowheads="1"/>
          </p:cNvPicPr>
          <p:nvPr/>
        </p:nvPicPr>
        <p:blipFill>
          <a:blip r:embed="rId7" cstate="print"/>
          <a:srcRect/>
          <a:stretch>
            <a:fillRect/>
          </a:stretch>
        </p:blipFill>
        <p:spPr bwMode="auto">
          <a:xfrm>
            <a:off x="3000364" y="3143254"/>
            <a:ext cx="1000132" cy="500066"/>
          </a:xfrm>
          <a:prstGeom prst="rect">
            <a:avLst/>
          </a:prstGeom>
          <a:noFill/>
          <a:ln w="9525">
            <a:noFill/>
            <a:miter lim="800000"/>
            <a:headEnd/>
            <a:tailEnd/>
          </a:ln>
          <a:effectLst/>
        </p:spPr>
      </p:pic>
      <p:pic>
        <p:nvPicPr>
          <p:cNvPr id="2065" name="Picture 17"/>
          <p:cNvPicPr>
            <a:picLocks noChangeAspect="1" noChangeArrowheads="1"/>
          </p:cNvPicPr>
          <p:nvPr/>
        </p:nvPicPr>
        <p:blipFill>
          <a:blip r:embed="rId8" cstate="print"/>
          <a:srcRect/>
          <a:stretch>
            <a:fillRect/>
          </a:stretch>
        </p:blipFill>
        <p:spPr bwMode="auto">
          <a:xfrm>
            <a:off x="3071802" y="2428874"/>
            <a:ext cx="857256" cy="428628"/>
          </a:xfrm>
          <a:prstGeom prst="rect">
            <a:avLst/>
          </a:prstGeom>
          <a:noFill/>
          <a:ln w="9525">
            <a:noFill/>
            <a:miter lim="800000"/>
            <a:headEnd/>
            <a:tailEnd/>
          </a:ln>
          <a:effectLst/>
        </p:spPr>
      </p:pic>
      <p:pic>
        <p:nvPicPr>
          <p:cNvPr id="5122" name="Picture 2"/>
          <p:cNvPicPr>
            <a:picLocks noChangeAspect="1" noChangeArrowheads="1"/>
          </p:cNvPicPr>
          <p:nvPr/>
        </p:nvPicPr>
        <p:blipFill>
          <a:blip r:embed="rId9" cstate="print"/>
          <a:srcRect/>
          <a:stretch>
            <a:fillRect/>
          </a:stretch>
        </p:blipFill>
        <p:spPr bwMode="auto">
          <a:xfrm>
            <a:off x="4143372" y="3143254"/>
            <a:ext cx="928694" cy="500066"/>
          </a:xfrm>
          <a:prstGeom prst="rect">
            <a:avLst/>
          </a:prstGeom>
          <a:noFill/>
          <a:ln w="9525">
            <a:noFill/>
            <a:miter lim="800000"/>
            <a:headEnd/>
            <a:tailEnd/>
          </a:ln>
          <a:effectLst/>
        </p:spPr>
      </p:pic>
      <p:sp>
        <p:nvSpPr>
          <p:cNvPr id="28" name="矩形 27"/>
          <p:cNvSpPr/>
          <p:nvPr/>
        </p:nvSpPr>
        <p:spPr>
          <a:xfrm>
            <a:off x="1928794" y="3143254"/>
            <a:ext cx="928694" cy="5000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Picture 4"/>
          <p:cNvPicPr>
            <a:picLocks noChangeAspect="1" noChangeArrowheads="1"/>
          </p:cNvPicPr>
          <p:nvPr/>
        </p:nvPicPr>
        <p:blipFill>
          <a:blip r:embed="rId10"/>
          <a:srcRect/>
          <a:stretch>
            <a:fillRect/>
          </a:stretch>
        </p:blipFill>
        <p:spPr bwMode="auto">
          <a:xfrm>
            <a:off x="5214943" y="3143253"/>
            <a:ext cx="1000131" cy="500067"/>
          </a:xfrm>
          <a:prstGeom prst="rect">
            <a:avLst/>
          </a:prstGeom>
          <a:noFill/>
          <a:ln w="9525">
            <a:noFill/>
            <a:miter lim="800000"/>
            <a:headEnd/>
            <a:tailEnd/>
          </a:ln>
          <a:effectLst/>
        </p:spPr>
      </p:pic>
      <p:pic>
        <p:nvPicPr>
          <p:cNvPr id="5125" name="Picture 5"/>
          <p:cNvPicPr>
            <a:picLocks noChangeAspect="1" noChangeArrowheads="1"/>
          </p:cNvPicPr>
          <p:nvPr/>
        </p:nvPicPr>
        <p:blipFill>
          <a:blip r:embed="rId11"/>
          <a:srcRect/>
          <a:stretch>
            <a:fillRect/>
          </a:stretch>
        </p:blipFill>
        <p:spPr bwMode="auto">
          <a:xfrm>
            <a:off x="6357950" y="3143255"/>
            <a:ext cx="928694" cy="500066"/>
          </a:xfrm>
          <a:prstGeom prst="rect">
            <a:avLst/>
          </a:prstGeom>
          <a:noFill/>
          <a:ln w="9525">
            <a:noFill/>
            <a:miter lim="800000"/>
            <a:headEnd/>
            <a:tailEnd/>
          </a:ln>
          <a:effectLst/>
        </p:spPr>
      </p:pic>
      <p:pic>
        <p:nvPicPr>
          <p:cNvPr id="5126" name="Picture 6"/>
          <p:cNvPicPr>
            <a:picLocks noChangeAspect="1" noChangeArrowheads="1"/>
          </p:cNvPicPr>
          <p:nvPr/>
        </p:nvPicPr>
        <p:blipFill>
          <a:blip r:embed="rId12" cstate="print"/>
          <a:srcRect/>
          <a:stretch>
            <a:fillRect/>
          </a:stretch>
        </p:blipFill>
        <p:spPr bwMode="auto">
          <a:xfrm>
            <a:off x="6429388" y="2428874"/>
            <a:ext cx="785818" cy="500066"/>
          </a:xfrm>
          <a:prstGeom prst="rect">
            <a:avLst/>
          </a:prstGeom>
          <a:noFill/>
          <a:ln w="9525">
            <a:noFill/>
            <a:miter lim="800000"/>
            <a:headEnd/>
            <a:tailEnd/>
          </a:ln>
          <a:effectLst/>
        </p:spPr>
      </p:pic>
      <p:pic>
        <p:nvPicPr>
          <p:cNvPr id="5127" name="Picture 7" descr="d:\我的文档\桌面\9e3df8dcd100baa10b0985cd4010b912c8fc2e9b.jpg9e3df8dcd100baa10b0985cd4010b912c8fc2e9b"/>
          <p:cNvPicPr>
            <a:picLocks noChangeAspect="1" noChangeArrowheads="1"/>
          </p:cNvPicPr>
          <p:nvPr/>
        </p:nvPicPr>
        <p:blipFill>
          <a:blip r:embed="rId13"/>
          <a:srcRect/>
          <a:stretch>
            <a:fillRect/>
          </a:stretch>
        </p:blipFill>
        <p:spPr bwMode="auto">
          <a:xfrm>
            <a:off x="6357950" y="1714493"/>
            <a:ext cx="928694" cy="428629"/>
          </a:xfrm>
          <a:prstGeom prst="rect">
            <a:avLst/>
          </a:prstGeom>
          <a:noFill/>
          <a:ln w="9525">
            <a:noFill/>
            <a:miter lim="800000"/>
            <a:headEnd/>
            <a:tailEnd/>
          </a:ln>
          <a:effectLst/>
        </p:spPr>
      </p:pic>
      <p:pic>
        <p:nvPicPr>
          <p:cNvPr id="5128" name="Picture 8"/>
          <p:cNvPicPr>
            <a:picLocks noChangeAspect="1" noChangeArrowheads="1"/>
          </p:cNvPicPr>
          <p:nvPr/>
        </p:nvPicPr>
        <p:blipFill>
          <a:blip r:embed="rId14"/>
          <a:srcRect/>
          <a:stretch>
            <a:fillRect/>
          </a:stretch>
        </p:blipFill>
        <p:spPr bwMode="auto">
          <a:xfrm>
            <a:off x="1928794" y="3786196"/>
            <a:ext cx="928694" cy="428628"/>
          </a:xfrm>
          <a:prstGeom prst="rect">
            <a:avLst/>
          </a:prstGeom>
          <a:noFill/>
          <a:ln w="9525">
            <a:noFill/>
            <a:miter lim="800000"/>
            <a:headEnd/>
            <a:tailEnd/>
          </a:ln>
          <a:effectLst/>
        </p:spPr>
      </p:pic>
      <p:pic>
        <p:nvPicPr>
          <p:cNvPr id="1026" name="Picture 2"/>
          <p:cNvPicPr>
            <a:picLocks noChangeAspect="1" noChangeArrowheads="1"/>
          </p:cNvPicPr>
          <p:nvPr/>
        </p:nvPicPr>
        <p:blipFill>
          <a:blip r:embed="rId15"/>
          <a:srcRect/>
          <a:stretch>
            <a:fillRect/>
          </a:stretch>
        </p:blipFill>
        <p:spPr bwMode="auto">
          <a:xfrm>
            <a:off x="3000364" y="3786197"/>
            <a:ext cx="1000132" cy="4286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16"/>
          <a:srcRect/>
          <a:stretch>
            <a:fillRect/>
          </a:stretch>
        </p:blipFill>
        <p:spPr bwMode="auto">
          <a:xfrm>
            <a:off x="4143372" y="3786196"/>
            <a:ext cx="928695" cy="4286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17"/>
          <a:srcRect/>
          <a:stretch>
            <a:fillRect/>
          </a:stretch>
        </p:blipFill>
        <p:spPr bwMode="auto">
          <a:xfrm>
            <a:off x="5214942" y="3786196"/>
            <a:ext cx="1000133" cy="428628"/>
          </a:xfrm>
          <a:prstGeom prst="rect">
            <a:avLst/>
          </a:prstGeom>
          <a:noFill/>
          <a:ln w="9525">
            <a:noFill/>
            <a:miter lim="800000"/>
            <a:headEnd/>
            <a:tailEnd/>
          </a:ln>
          <a:effectLst/>
        </p:spPr>
      </p:pic>
      <p:pic>
        <p:nvPicPr>
          <p:cNvPr id="1029" name="Picture 5"/>
          <p:cNvPicPr>
            <a:picLocks noChangeAspect="1" noChangeArrowheads="1"/>
          </p:cNvPicPr>
          <p:nvPr/>
        </p:nvPicPr>
        <p:blipFill>
          <a:blip r:embed="rId18"/>
          <a:srcRect/>
          <a:stretch>
            <a:fillRect/>
          </a:stretch>
        </p:blipFill>
        <p:spPr bwMode="auto">
          <a:xfrm>
            <a:off x="6357950" y="3786197"/>
            <a:ext cx="928694" cy="428628"/>
          </a:xfrm>
          <a:prstGeom prst="rect">
            <a:avLst/>
          </a:prstGeom>
          <a:noFill/>
          <a:ln w="9525">
            <a:noFill/>
            <a:miter lim="800000"/>
            <a:headEnd/>
            <a:tailEnd/>
          </a:ln>
          <a:effectLst/>
        </p:spPr>
      </p:pic>
      <p:pic>
        <p:nvPicPr>
          <p:cNvPr id="5" name="Picture 7"/>
          <p:cNvPicPr>
            <a:picLocks noChangeAspect="1" noChangeArrowheads="1"/>
          </p:cNvPicPr>
          <p:nvPr/>
        </p:nvPicPr>
        <p:blipFill>
          <a:blip r:embed="rId19" cstate="print"/>
          <a:srcRect/>
          <a:stretch>
            <a:fillRect/>
          </a:stretch>
        </p:blipFill>
        <p:spPr bwMode="auto">
          <a:xfrm>
            <a:off x="5304803" y="1657026"/>
            <a:ext cx="853757" cy="500066"/>
          </a:xfrm>
          <a:prstGeom prst="rect">
            <a:avLst/>
          </a:prstGeom>
          <a:noFill/>
          <a:ln w="9525">
            <a:noFill/>
            <a:miter lim="800000"/>
            <a:headEnd/>
            <a:tailEnd/>
          </a:ln>
          <a:effectLst/>
        </p:spPr>
      </p:pic>
      <p:pic>
        <p:nvPicPr>
          <p:cNvPr id="3076" name="Picture 4"/>
          <p:cNvPicPr>
            <a:picLocks noChangeAspect="1" noChangeArrowheads="1"/>
          </p:cNvPicPr>
          <p:nvPr/>
        </p:nvPicPr>
        <p:blipFill>
          <a:blip r:embed="rId20" cstate="print"/>
          <a:srcRect/>
          <a:stretch>
            <a:fillRect/>
          </a:stretch>
        </p:blipFill>
        <p:spPr bwMode="auto">
          <a:xfrm>
            <a:off x="4143372" y="2357436"/>
            <a:ext cx="928694" cy="571504"/>
          </a:xfrm>
          <a:prstGeom prst="rect">
            <a:avLst/>
          </a:prstGeom>
          <a:noFill/>
          <a:ln w="9525">
            <a:noFill/>
            <a:miter lim="800000"/>
            <a:headEnd/>
            <a:tailEnd/>
          </a:ln>
          <a:effectLst/>
        </p:spPr>
      </p:pic>
      <p:pic>
        <p:nvPicPr>
          <p:cNvPr id="3077" name="Picture 5"/>
          <p:cNvPicPr>
            <a:picLocks noChangeAspect="1" noChangeArrowheads="1"/>
          </p:cNvPicPr>
          <p:nvPr/>
        </p:nvPicPr>
        <p:blipFill>
          <a:blip r:embed="rId21" cstate="print"/>
          <a:srcRect/>
          <a:stretch>
            <a:fillRect/>
          </a:stretch>
        </p:blipFill>
        <p:spPr bwMode="auto">
          <a:xfrm>
            <a:off x="1928794" y="3143254"/>
            <a:ext cx="928694" cy="500066"/>
          </a:xfrm>
          <a:prstGeom prst="rect">
            <a:avLst/>
          </a:prstGeom>
          <a:noFill/>
          <a:ln w="9525">
            <a:noFill/>
            <a:miter lim="800000"/>
            <a:headEnd/>
            <a:tailEnd/>
          </a:ln>
          <a:effectLst/>
        </p:spPr>
      </p:pic>
      <p:sp>
        <p:nvSpPr>
          <p:cNvPr id="50" name="TextBox 49"/>
          <p:cNvSpPr txBox="1"/>
          <p:nvPr/>
        </p:nvSpPr>
        <p:spPr>
          <a:xfrm>
            <a:off x="928662" y="214296"/>
            <a:ext cx="2928958" cy="338554"/>
          </a:xfrm>
          <a:prstGeom prst="rect">
            <a:avLst/>
          </a:prstGeom>
          <a:noFill/>
        </p:spPr>
        <p:txBody>
          <a:bodyPr wrap="square" rtlCol="0">
            <a:spAutoFit/>
          </a:bodyPr>
          <a:lstStyle/>
          <a:p>
            <a:r>
              <a:rPr lang="zh-CN" altLang="en-US" sz="1600" b="1" dirty="0" smtClean="0"/>
              <a:t>终端应用客户</a:t>
            </a:r>
            <a:endParaRPr lang="zh-CN" altLang="en-US" sz="1600" b="1" dirty="0"/>
          </a:p>
        </p:txBody>
      </p:sp>
      <p:sp>
        <p:nvSpPr>
          <p:cNvPr id="68" name="燕尾形 67"/>
          <p:cNvSpPr/>
          <p:nvPr/>
        </p:nvSpPr>
        <p:spPr>
          <a:xfrm>
            <a:off x="5786446" y="71420"/>
            <a:ext cx="1000132" cy="14287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终端应用客户</a:t>
            </a:r>
            <a:endParaRPr lang="zh-CN" altLang="en-US" sz="800" dirty="0">
              <a:solidFill>
                <a:schemeClr val="bg1"/>
              </a:solidFill>
            </a:endParaRPr>
          </a:p>
        </p:txBody>
      </p:sp>
      <p:sp>
        <p:nvSpPr>
          <p:cNvPr id="45" name="矩形 4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矩形 45"/>
          <p:cNvSpPr/>
          <p:nvPr/>
        </p:nvSpPr>
        <p:spPr>
          <a:xfrm>
            <a:off x="4000496"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4857752"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p:transition>
    </mc:Choice>
    <mc:Fallback>
      <p:transition spd="slow" advClick="0" advTm="4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8"/>
          <p:cNvSpPr>
            <a:spLocks noChangeArrowheads="1"/>
          </p:cNvSpPr>
          <p:nvPr/>
        </p:nvSpPr>
        <p:spPr bwMode="auto">
          <a:xfrm>
            <a:off x="3714744" y="18573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联系方式</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31"/>
          <p:cNvGrpSpPr/>
          <p:nvPr/>
        </p:nvGrpSpPr>
        <p:grpSpPr>
          <a:xfrm>
            <a:off x="2714612" y="1785826"/>
            <a:ext cx="1000800" cy="928800"/>
            <a:chOff x="4862864" y="2447738"/>
            <a:chExt cx="717248" cy="628068"/>
          </a:xfrm>
        </p:grpSpPr>
        <p:sp>
          <p:nvSpPr>
            <p:cNvPr id="33"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4" name="TextBox 33"/>
            <p:cNvSpPr txBox="1"/>
            <p:nvPr/>
          </p:nvSpPr>
          <p:spPr>
            <a:xfrm>
              <a:off x="4956587" y="2542061"/>
              <a:ext cx="520651" cy="437058"/>
            </a:xfrm>
            <a:prstGeom prst="rect">
              <a:avLst/>
            </a:prstGeom>
            <a:noFill/>
          </p:spPr>
          <p:txBody>
            <a:bodyPr wrap="none" rtlCol="0">
              <a:spAutoFit/>
            </a:bodyPr>
            <a:lstStyle/>
            <a:p>
              <a:r>
                <a:rPr lang="en-US" altLang="zh-CN" sz="3600" dirty="0" smtClean="0">
                  <a:solidFill>
                    <a:schemeClr val="bg1"/>
                  </a:solidFill>
                  <a:latin typeface="+mj-ea"/>
                  <a:ea typeface="+mj-ea"/>
                </a:rPr>
                <a:t>04</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000">
        <p:blinds dir="vert"/>
      </p:transition>
    </mc:Choice>
    <mc:Fallback>
      <p:transition spd="slow" advClick="0" advTm="7000">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37"/>
          <p:cNvSpPr txBox="1"/>
          <p:nvPr/>
        </p:nvSpPr>
        <p:spPr>
          <a:xfrm>
            <a:off x="2500298" y="1142990"/>
            <a:ext cx="1643074" cy="42862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lnSpc>
                <a:spcPct val="140000"/>
              </a:lnSpc>
            </a:pPr>
            <a:endParaRPr lang="zh-CN" altLang="en-US" sz="1800" b="1" dirty="0" smtClean="0">
              <a:solidFill>
                <a:srgbClr val="C00000"/>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45" name="圆角矩形 244"/>
          <p:cNvSpPr/>
          <p:nvPr/>
        </p:nvSpPr>
        <p:spPr>
          <a:xfrm>
            <a:off x="4286248" y="1142990"/>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dirty="0">
              <a:cs typeface="+mn-ea"/>
              <a:sym typeface="+mn-lt"/>
            </a:endParaRPr>
          </a:p>
        </p:txBody>
      </p:sp>
      <p:sp>
        <p:nvSpPr>
          <p:cNvPr id="246" name="TextBox 245"/>
          <p:cNvSpPr txBox="1"/>
          <p:nvPr/>
        </p:nvSpPr>
        <p:spPr>
          <a:xfrm>
            <a:off x="4357686" y="1071552"/>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lnSpc>
                <a:spcPct val="140000"/>
              </a:lnSpc>
            </a:pPr>
            <a:r>
              <a:rPr lang="zh-CN" altLang="en-US" sz="1800" b="1" dirty="0" smtClean="0">
                <a:solidFill>
                  <a:srgbClr val="C00000"/>
                </a:solidFill>
                <a:sym typeface="+mn-lt"/>
              </a:rPr>
              <a:t>联系我们</a:t>
            </a:r>
            <a:endParaRPr lang="zh-CN" altLang="en-US" sz="1800" b="1" dirty="0" smtClean="0">
              <a:solidFill>
                <a:srgbClr val="C00000"/>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47" name="圆角矩形 246"/>
          <p:cNvSpPr/>
          <p:nvPr/>
        </p:nvSpPr>
        <p:spPr>
          <a:xfrm>
            <a:off x="4286248" y="1643056"/>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48" name="圆角矩形 247"/>
          <p:cNvSpPr/>
          <p:nvPr/>
        </p:nvSpPr>
        <p:spPr>
          <a:xfrm>
            <a:off x="4286248" y="2143122"/>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49" name="圆角矩形 248"/>
          <p:cNvSpPr/>
          <p:nvPr/>
        </p:nvSpPr>
        <p:spPr>
          <a:xfrm>
            <a:off x="4286248" y="2643188"/>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0" name="圆角矩形 249"/>
          <p:cNvSpPr/>
          <p:nvPr/>
        </p:nvSpPr>
        <p:spPr>
          <a:xfrm>
            <a:off x="4286248" y="3143254"/>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1" name="圆角矩形 250"/>
          <p:cNvSpPr/>
          <p:nvPr/>
        </p:nvSpPr>
        <p:spPr>
          <a:xfrm>
            <a:off x="4286248" y="3643320"/>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6" name="TextBox 255"/>
          <p:cNvSpPr txBox="1"/>
          <p:nvPr/>
        </p:nvSpPr>
        <p:spPr>
          <a:xfrm>
            <a:off x="4357686" y="1643056"/>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清远楚江 </a:t>
            </a:r>
            <a:r>
              <a:rPr lang="en-US" altLang="zh-CN" sz="1050" dirty="0" smtClean="0">
                <a:solidFill>
                  <a:schemeClr val="tx1"/>
                </a:solidFill>
                <a:sym typeface="+mn-lt"/>
              </a:rPr>
              <a:t>  </a:t>
            </a:r>
            <a:r>
              <a:rPr lang="zh-CN" altLang="en-US" sz="1050" dirty="0" smtClean="0">
                <a:solidFill>
                  <a:schemeClr val="tx1"/>
                </a:solidFill>
                <a:sym typeface="+mn-lt"/>
              </a:rPr>
              <a:t>清远市清城区创兴二路</a:t>
            </a:r>
            <a:r>
              <a:rPr lang="en-US" altLang="zh-CN" sz="1050" dirty="0" smtClean="0">
                <a:solidFill>
                  <a:schemeClr val="tx1"/>
                </a:solidFill>
                <a:sym typeface="+mn-lt"/>
              </a:rPr>
              <a:t>15</a:t>
            </a:r>
            <a:r>
              <a:rPr lang="zh-CN" altLang="en-US" sz="1050" dirty="0" smtClean="0">
                <a:solidFill>
                  <a:schemeClr val="tx1"/>
                </a:solidFill>
                <a:sym typeface="+mn-lt"/>
              </a:rPr>
              <a:t>号               </a:t>
            </a:r>
            <a:r>
              <a:rPr lang="en-US" altLang="zh-CN" sz="1050" dirty="0" smtClean="0">
                <a:solidFill>
                  <a:schemeClr val="tx1"/>
                </a:solidFill>
                <a:sym typeface="+mn-lt"/>
              </a:rPr>
              <a:t>0763-3484650</a:t>
            </a:r>
            <a:r>
              <a:rPr lang="zh-CN" altLang="en-US" sz="1050" dirty="0" smtClean="0">
                <a:solidFill>
                  <a:schemeClr val="tx1"/>
                </a:solidFill>
                <a:sym typeface="+mn-lt"/>
              </a:rPr>
              <a:t>  </a:t>
            </a:r>
            <a:endParaRPr lang="zh-CN" altLang="en-US" sz="1050" dirty="0">
              <a:solidFill>
                <a:schemeClr val="tx1"/>
              </a:solidFill>
              <a:sym typeface="+mn-lt"/>
            </a:endParaRPr>
          </a:p>
        </p:txBody>
      </p:sp>
      <p:sp>
        <p:nvSpPr>
          <p:cNvPr id="257" name="TextBox 256"/>
          <p:cNvSpPr txBox="1"/>
          <p:nvPr/>
        </p:nvSpPr>
        <p:spPr>
          <a:xfrm>
            <a:off x="4357686" y="3643320"/>
            <a:ext cx="4071966"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南海办       佛山市南海区大沥镇碧桂园华府       </a:t>
            </a:r>
            <a:r>
              <a:rPr lang="en-US" altLang="zh-CN" sz="1050" dirty="0" smtClean="0">
                <a:solidFill>
                  <a:schemeClr val="tx1"/>
                </a:solidFill>
                <a:sym typeface="+mn-lt"/>
              </a:rPr>
              <a:t>18925942340</a:t>
            </a:r>
            <a:endParaRPr lang="zh-CN" altLang="en-US" sz="1050" dirty="0" smtClean="0">
              <a:solidFill>
                <a:schemeClr val="tx1"/>
              </a:solidFill>
              <a:sym typeface="+mn-lt"/>
            </a:endParaRPr>
          </a:p>
        </p:txBody>
      </p:sp>
      <p:sp>
        <p:nvSpPr>
          <p:cNvPr id="258" name="TextBox 257"/>
          <p:cNvSpPr txBox="1"/>
          <p:nvPr/>
        </p:nvSpPr>
        <p:spPr>
          <a:xfrm>
            <a:off x="4286248" y="3143254"/>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中山办       中山市小榄镇民安广场                      </a:t>
            </a:r>
            <a:r>
              <a:rPr lang="en-US" altLang="zh-CN" sz="1050" dirty="0" smtClean="0">
                <a:solidFill>
                  <a:schemeClr val="tx1"/>
                </a:solidFill>
                <a:sym typeface="+mn-lt"/>
              </a:rPr>
              <a:t>0760-22117170</a:t>
            </a:r>
            <a:endParaRPr lang="zh-CN" altLang="en-US" sz="1050" dirty="0" smtClean="0">
              <a:solidFill>
                <a:schemeClr val="tx1"/>
              </a:solidFill>
              <a:sym typeface="+mn-lt"/>
            </a:endParaRPr>
          </a:p>
          <a:p>
            <a:pPr>
              <a:lnSpc>
                <a:spcPct val="140000"/>
              </a:lnSpc>
            </a:pPr>
            <a:endParaRPr lang="zh-CN" altLang="en-US" sz="1050" dirty="0">
              <a:solidFill>
                <a:schemeClr val="tx1"/>
              </a:solidFill>
              <a:sym typeface="+mn-lt"/>
            </a:endParaRPr>
          </a:p>
        </p:txBody>
      </p:sp>
      <p:sp>
        <p:nvSpPr>
          <p:cNvPr id="259" name="TextBox 258"/>
          <p:cNvSpPr txBox="1"/>
          <p:nvPr/>
        </p:nvSpPr>
        <p:spPr>
          <a:xfrm>
            <a:off x="4286248" y="2143122"/>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东莞办       东莞市常平镇东田丽园富田居           </a:t>
            </a:r>
            <a:r>
              <a:rPr lang="en-US" altLang="zh-CN" sz="1050" dirty="0" smtClean="0">
                <a:solidFill>
                  <a:schemeClr val="tx1"/>
                </a:solidFill>
                <a:sym typeface="+mn-lt"/>
              </a:rPr>
              <a:t>0769-82987501</a:t>
            </a:r>
            <a:endParaRPr lang="zh-CN" altLang="en-US" sz="1050" dirty="0">
              <a:solidFill>
                <a:schemeClr val="tx1"/>
              </a:solidFill>
              <a:sym typeface="+mn-lt"/>
            </a:endParaRPr>
          </a:p>
        </p:txBody>
      </p:sp>
      <p:sp>
        <p:nvSpPr>
          <p:cNvPr id="260" name="TextBox 259"/>
          <p:cNvSpPr txBox="1"/>
          <p:nvPr/>
        </p:nvSpPr>
        <p:spPr>
          <a:xfrm>
            <a:off x="4286248" y="2643188"/>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深圳办       东莞市长安镇莲花苑                          </a:t>
            </a:r>
            <a:r>
              <a:rPr lang="en-US" altLang="zh-CN" sz="1050" dirty="0" smtClean="0">
                <a:solidFill>
                  <a:schemeClr val="tx1"/>
                </a:solidFill>
                <a:sym typeface="+mn-lt"/>
              </a:rPr>
              <a:t>0769-87865337</a:t>
            </a:r>
            <a:endParaRPr lang="zh-CN" altLang="en-US" sz="1050" dirty="0" smtClean="0">
              <a:solidFill>
                <a:schemeClr val="tx1"/>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9" name="燕尾形 28"/>
          <p:cNvSpPr/>
          <p:nvPr/>
        </p:nvSpPr>
        <p:spPr>
          <a:xfrm>
            <a:off x="6929454" y="71420"/>
            <a:ext cx="857256" cy="14287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联系方式</a:t>
            </a:r>
            <a:endParaRPr lang="zh-CN" altLang="en-US" sz="800" dirty="0">
              <a:solidFill>
                <a:schemeClr val="bg1"/>
              </a:solidFill>
            </a:endParaRPr>
          </a:p>
        </p:txBody>
      </p:sp>
      <p:sp>
        <p:nvSpPr>
          <p:cNvPr id="33" name="Freeform 19"/>
          <p:cNvSpPr/>
          <p:nvPr/>
        </p:nvSpPr>
        <p:spPr bwMode="gray">
          <a:xfrm>
            <a:off x="357158" y="1357304"/>
            <a:ext cx="3571900" cy="2691008"/>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chemeClr val="accent3">
              <a:lumMod val="20000"/>
              <a:lumOff val="80000"/>
            </a:schemeClr>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36" name="KSO_Shape"/>
          <p:cNvSpPr/>
          <p:nvPr/>
        </p:nvSpPr>
        <p:spPr>
          <a:xfrm>
            <a:off x="1857356" y="236600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8" name="KSO_Shape"/>
          <p:cNvSpPr/>
          <p:nvPr/>
        </p:nvSpPr>
        <p:spPr>
          <a:xfrm>
            <a:off x="2071670" y="2714626"/>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9" name="KSO_Shape"/>
          <p:cNvSpPr/>
          <p:nvPr/>
        </p:nvSpPr>
        <p:spPr>
          <a:xfrm>
            <a:off x="2285984" y="242887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0" name="KSO_Shape"/>
          <p:cNvSpPr/>
          <p:nvPr/>
        </p:nvSpPr>
        <p:spPr>
          <a:xfrm>
            <a:off x="2477494" y="2714626"/>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3" name="五角星 42"/>
          <p:cNvSpPr/>
          <p:nvPr/>
        </p:nvSpPr>
        <p:spPr>
          <a:xfrm>
            <a:off x="1928794" y="2071684"/>
            <a:ext cx="142876" cy="14287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48"/>
          <p:cNvSpPr>
            <a:spLocks noChangeArrowheads="1"/>
          </p:cNvSpPr>
          <p:nvPr/>
        </p:nvSpPr>
        <p:spPr bwMode="invGray">
          <a:xfrm>
            <a:off x="1857356" y="1695145"/>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清远</a:t>
            </a:r>
            <a:endParaRPr lang="en-US" altLang="zh-CN" sz="800" dirty="0" smtClean="0">
              <a:solidFill>
                <a:schemeClr val="tx1">
                  <a:lumMod val="65000"/>
                  <a:lumOff val="35000"/>
                </a:schemeClr>
              </a:solidFill>
              <a:latin typeface="+mn-lt"/>
              <a:ea typeface="+mn-ea"/>
              <a:cs typeface="+mn-ea"/>
              <a:sym typeface="+mn-lt"/>
            </a:endParaRPr>
          </a:p>
          <a:p>
            <a:pPr eaLnBrk="0" hangingPunct="0">
              <a:lnSpc>
                <a:spcPts val="1140"/>
              </a:lnSpc>
            </a:pPr>
            <a:endParaRPr lang="zh-CN" altLang="en-US" sz="800" dirty="0">
              <a:solidFill>
                <a:schemeClr val="tx1">
                  <a:lumMod val="65000"/>
                  <a:lumOff val="35000"/>
                </a:schemeClr>
              </a:solidFill>
              <a:effectLst/>
              <a:latin typeface="+mn-lt"/>
              <a:ea typeface="+mn-ea"/>
              <a:cs typeface="+mn-ea"/>
              <a:sym typeface="+mn-lt"/>
            </a:endParaRPr>
          </a:p>
        </p:txBody>
      </p:sp>
      <p:sp>
        <p:nvSpPr>
          <p:cNvPr id="47" name="Rectangle 48"/>
          <p:cNvSpPr>
            <a:spLocks noChangeArrowheads="1"/>
          </p:cNvSpPr>
          <p:nvPr/>
        </p:nvSpPr>
        <p:spPr bwMode="invGray">
          <a:xfrm>
            <a:off x="2214546" y="2285998"/>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东莞</a:t>
            </a:r>
            <a:endParaRPr lang="zh-CN" altLang="en-US" sz="800" dirty="0">
              <a:solidFill>
                <a:schemeClr val="tx1">
                  <a:lumMod val="65000"/>
                  <a:lumOff val="35000"/>
                </a:schemeClr>
              </a:solidFill>
              <a:effectLst/>
              <a:latin typeface="+mn-lt"/>
              <a:ea typeface="+mn-ea"/>
              <a:cs typeface="+mn-ea"/>
              <a:sym typeface="+mn-lt"/>
            </a:endParaRPr>
          </a:p>
        </p:txBody>
      </p:sp>
      <p:sp>
        <p:nvSpPr>
          <p:cNvPr id="48" name="Rectangle 48"/>
          <p:cNvSpPr>
            <a:spLocks noChangeArrowheads="1"/>
          </p:cNvSpPr>
          <p:nvPr/>
        </p:nvSpPr>
        <p:spPr bwMode="invGray">
          <a:xfrm>
            <a:off x="1631432" y="2338087"/>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佛山</a:t>
            </a:r>
            <a:endParaRPr lang="zh-CN" altLang="en-US" sz="800" dirty="0">
              <a:solidFill>
                <a:schemeClr val="tx1">
                  <a:lumMod val="65000"/>
                  <a:lumOff val="35000"/>
                </a:schemeClr>
              </a:solidFill>
              <a:effectLst/>
              <a:latin typeface="+mn-lt"/>
              <a:ea typeface="+mn-ea"/>
              <a:cs typeface="+mn-ea"/>
              <a:sym typeface="+mn-lt"/>
            </a:endParaRPr>
          </a:p>
        </p:txBody>
      </p:sp>
      <p:sp>
        <p:nvSpPr>
          <p:cNvPr id="49" name="Rectangle 48"/>
          <p:cNvSpPr>
            <a:spLocks noChangeArrowheads="1"/>
          </p:cNvSpPr>
          <p:nvPr/>
        </p:nvSpPr>
        <p:spPr bwMode="invGray">
          <a:xfrm>
            <a:off x="2795574" y="4046047"/>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endParaRPr lang="zh-CN" altLang="en-US" sz="800" dirty="0">
              <a:solidFill>
                <a:schemeClr val="tx1">
                  <a:lumMod val="65000"/>
                  <a:lumOff val="35000"/>
                </a:schemeClr>
              </a:solidFill>
              <a:effectLst/>
              <a:latin typeface="+mn-lt"/>
              <a:ea typeface="+mn-ea"/>
              <a:cs typeface="+mn-ea"/>
              <a:sym typeface="+mn-lt"/>
            </a:endParaRPr>
          </a:p>
        </p:txBody>
      </p:sp>
      <p:sp>
        <p:nvSpPr>
          <p:cNvPr id="50" name="Rectangle 48"/>
          <p:cNvSpPr>
            <a:spLocks noChangeArrowheads="1"/>
          </p:cNvSpPr>
          <p:nvPr/>
        </p:nvSpPr>
        <p:spPr bwMode="invGray">
          <a:xfrm>
            <a:off x="2428860" y="2571750"/>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深圳</a:t>
            </a:r>
            <a:endParaRPr lang="zh-CN" altLang="en-US" sz="800" dirty="0">
              <a:solidFill>
                <a:schemeClr val="tx1">
                  <a:lumMod val="65000"/>
                  <a:lumOff val="35000"/>
                </a:schemeClr>
              </a:solidFill>
              <a:effectLst/>
              <a:latin typeface="+mn-lt"/>
              <a:ea typeface="+mn-ea"/>
              <a:cs typeface="+mn-ea"/>
              <a:sym typeface="+mn-lt"/>
            </a:endParaRPr>
          </a:p>
        </p:txBody>
      </p:sp>
      <p:sp>
        <p:nvSpPr>
          <p:cNvPr id="46" name="Rectangle 48"/>
          <p:cNvSpPr>
            <a:spLocks noChangeArrowheads="1"/>
          </p:cNvSpPr>
          <p:nvPr/>
        </p:nvSpPr>
        <p:spPr bwMode="invGray">
          <a:xfrm>
            <a:off x="1988622" y="2571750"/>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中山</a:t>
            </a:r>
            <a:endParaRPr lang="zh-CN" altLang="en-US" sz="800" dirty="0">
              <a:solidFill>
                <a:schemeClr val="tx1">
                  <a:lumMod val="65000"/>
                  <a:lumOff val="35000"/>
                </a:schemeClr>
              </a:solidFill>
              <a:effectLst/>
              <a:latin typeface="+mn-lt"/>
              <a:ea typeface="+mn-ea"/>
              <a:cs typeface="+mn-ea"/>
              <a:sym typeface="+mn-lt"/>
            </a:endParaRPr>
          </a:p>
        </p:txBody>
      </p:sp>
      <p:cxnSp>
        <p:nvCxnSpPr>
          <p:cNvPr id="67" name="直接连接符 66"/>
          <p:cNvCxnSpPr>
            <a:stCxn id="40" idx="3"/>
            <a:endCxn id="71" idx="0"/>
          </p:cNvCxnSpPr>
          <p:nvPr/>
        </p:nvCxnSpPr>
        <p:spPr>
          <a:xfrm>
            <a:off x="2524615" y="2848938"/>
            <a:ext cx="547187" cy="3657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2786050" y="3214692"/>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深圳办</a:t>
            </a:r>
            <a:endParaRPr lang="zh-CN" altLang="en-US" sz="1000" dirty="0">
              <a:solidFill>
                <a:schemeClr val="tx1"/>
              </a:solidFill>
            </a:endParaRPr>
          </a:p>
        </p:txBody>
      </p:sp>
      <p:sp>
        <p:nvSpPr>
          <p:cNvPr id="72" name="矩形 71"/>
          <p:cNvSpPr/>
          <p:nvPr/>
        </p:nvSpPr>
        <p:spPr>
          <a:xfrm>
            <a:off x="2143108" y="3500444"/>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东莞办</a:t>
            </a:r>
            <a:endParaRPr lang="zh-CN" altLang="en-US" sz="1000" dirty="0">
              <a:solidFill>
                <a:schemeClr val="tx1"/>
              </a:solidFill>
            </a:endParaRPr>
          </a:p>
        </p:txBody>
      </p:sp>
      <p:sp>
        <p:nvSpPr>
          <p:cNvPr id="73" name="矩形 72"/>
          <p:cNvSpPr/>
          <p:nvPr/>
        </p:nvSpPr>
        <p:spPr>
          <a:xfrm>
            <a:off x="1500166" y="3786196"/>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中山办</a:t>
            </a:r>
            <a:endParaRPr lang="zh-CN" altLang="en-US" sz="1000" dirty="0">
              <a:solidFill>
                <a:schemeClr val="tx1"/>
              </a:solidFill>
            </a:endParaRPr>
          </a:p>
        </p:txBody>
      </p:sp>
      <p:sp>
        <p:nvSpPr>
          <p:cNvPr id="74" name="矩形 73"/>
          <p:cNvSpPr/>
          <p:nvPr/>
        </p:nvSpPr>
        <p:spPr>
          <a:xfrm>
            <a:off x="857224" y="4071948"/>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南海办</a:t>
            </a:r>
            <a:endParaRPr lang="zh-CN" altLang="en-US" sz="1000" dirty="0">
              <a:solidFill>
                <a:schemeClr val="tx1"/>
              </a:solidFill>
            </a:endParaRPr>
          </a:p>
        </p:txBody>
      </p:sp>
      <p:cxnSp>
        <p:nvCxnSpPr>
          <p:cNvPr id="90" name="直接连接符 89"/>
          <p:cNvCxnSpPr>
            <a:stCxn id="39" idx="3"/>
            <a:endCxn id="72" idx="0"/>
          </p:cNvCxnSpPr>
          <p:nvPr/>
        </p:nvCxnSpPr>
        <p:spPr>
          <a:xfrm>
            <a:off x="2333105" y="2563186"/>
            <a:ext cx="95755" cy="937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38" idx="3"/>
            <a:endCxn id="73" idx="0"/>
          </p:cNvCxnSpPr>
          <p:nvPr/>
        </p:nvCxnSpPr>
        <p:spPr>
          <a:xfrm flipH="1">
            <a:off x="1785918" y="2848938"/>
            <a:ext cx="332873" cy="937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36" idx="3"/>
            <a:endCxn id="74" idx="0"/>
          </p:cNvCxnSpPr>
          <p:nvPr/>
        </p:nvCxnSpPr>
        <p:spPr>
          <a:xfrm flipH="1">
            <a:off x="1142976" y="2500312"/>
            <a:ext cx="761501" cy="15716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428596" y="1214428"/>
            <a:ext cx="714380"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清远楚江</a:t>
            </a:r>
            <a:endParaRPr lang="zh-CN" altLang="en-US" sz="1000" dirty="0">
              <a:solidFill>
                <a:schemeClr val="tx1"/>
              </a:solidFill>
            </a:endParaRPr>
          </a:p>
        </p:txBody>
      </p:sp>
      <p:cxnSp>
        <p:nvCxnSpPr>
          <p:cNvPr id="103" name="直接连接符 102"/>
          <p:cNvCxnSpPr>
            <a:stCxn id="102" idx="2"/>
            <a:endCxn id="43" idx="1"/>
          </p:cNvCxnSpPr>
          <p:nvPr/>
        </p:nvCxnSpPr>
        <p:spPr>
          <a:xfrm rot="16200000" flipH="1">
            <a:off x="1008532" y="1205996"/>
            <a:ext cx="697516" cy="11430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Rectangle 48"/>
          <p:cNvSpPr>
            <a:spLocks noChangeArrowheads="1"/>
          </p:cNvSpPr>
          <p:nvPr/>
        </p:nvSpPr>
        <p:spPr bwMode="invGray">
          <a:xfrm>
            <a:off x="3428992" y="2000246"/>
            <a:ext cx="285752" cy="14287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揭阳</a:t>
            </a:r>
            <a:endParaRPr lang="zh-CN" altLang="en-US" sz="800" dirty="0">
              <a:solidFill>
                <a:schemeClr val="tx1">
                  <a:lumMod val="65000"/>
                  <a:lumOff val="35000"/>
                </a:schemeClr>
              </a:solidFill>
              <a:effectLst/>
              <a:latin typeface="+mn-lt"/>
              <a:ea typeface="+mn-ea"/>
              <a:cs typeface="+mn-ea"/>
              <a:sym typeface="+mn-lt"/>
            </a:endParaRPr>
          </a:p>
        </p:txBody>
      </p:sp>
      <p:sp>
        <p:nvSpPr>
          <p:cNvPr id="54" name="KSO_Shape"/>
          <p:cNvSpPr/>
          <p:nvPr/>
        </p:nvSpPr>
        <p:spPr>
          <a:xfrm>
            <a:off x="3500430" y="2143122"/>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9" name="圆角矩形 58"/>
          <p:cNvSpPr/>
          <p:nvPr/>
        </p:nvSpPr>
        <p:spPr>
          <a:xfrm>
            <a:off x="4286248" y="4143386"/>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52" name="矩形 51"/>
          <p:cNvSpPr/>
          <p:nvPr/>
        </p:nvSpPr>
        <p:spPr>
          <a:xfrm>
            <a:off x="4357718" y="4143386"/>
            <a:ext cx="4572000" cy="318549"/>
          </a:xfrm>
          <a:prstGeom prst="rect">
            <a:avLst/>
          </a:prstGeom>
        </p:spPr>
        <p:txBody>
          <a:bodyPr>
            <a:spAutoFit/>
          </a:bodyPr>
          <a:lstStyle/>
          <a:p>
            <a:pPr fontAlgn="base">
              <a:lnSpc>
                <a:spcPct val="140000"/>
              </a:lnSpc>
              <a:spcBef>
                <a:spcPct val="0"/>
              </a:spcBef>
              <a:spcAft>
                <a:spcPct val="0"/>
              </a:spcAft>
            </a:pPr>
            <a:r>
              <a:rPr lang="zh-CN" altLang="en-US" sz="1050" dirty="0" smtClean="0">
                <a:cs typeface="+mn-ea"/>
                <a:sym typeface="+mn-lt"/>
              </a:rPr>
              <a:t> 揭阳分公司       揭阳市揭东经济开发区　　　　</a:t>
            </a:r>
            <a:r>
              <a:rPr lang="en-US" altLang="zh-CN" sz="1050" dirty="0" smtClean="0">
                <a:cs typeface="+mn-ea"/>
                <a:sym typeface="+mn-lt"/>
              </a:rPr>
              <a:t>0663-3284358</a:t>
            </a:r>
            <a:endParaRPr lang="zh-CN" altLang="en-US" sz="1050" dirty="0" smtClean="0">
              <a:cs typeface="+mn-ea"/>
              <a:sym typeface="+mn-lt"/>
            </a:endParaRPr>
          </a:p>
        </p:txBody>
      </p:sp>
      <p:sp>
        <p:nvSpPr>
          <p:cNvPr id="53" name="矩形 52"/>
          <p:cNvSpPr/>
          <p:nvPr/>
        </p:nvSpPr>
        <p:spPr>
          <a:xfrm>
            <a:off x="3286116" y="2857502"/>
            <a:ext cx="847732"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揭阳分公司</a:t>
            </a:r>
            <a:endParaRPr lang="zh-CN" altLang="en-US" sz="1000" dirty="0">
              <a:solidFill>
                <a:schemeClr val="tx1"/>
              </a:solidFill>
            </a:endParaRPr>
          </a:p>
        </p:txBody>
      </p:sp>
      <p:cxnSp>
        <p:nvCxnSpPr>
          <p:cNvPr id="55" name="直接连接符 54"/>
          <p:cNvCxnSpPr>
            <a:stCxn id="54" idx="3"/>
            <a:endCxn id="53" idx="0"/>
          </p:cNvCxnSpPr>
          <p:nvPr/>
        </p:nvCxnSpPr>
        <p:spPr>
          <a:xfrm>
            <a:off x="3547551" y="2277434"/>
            <a:ext cx="162431" cy="5800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28662" y="214296"/>
            <a:ext cx="2928958" cy="338554"/>
          </a:xfrm>
          <a:prstGeom prst="rect">
            <a:avLst/>
          </a:prstGeom>
          <a:noFill/>
        </p:spPr>
        <p:txBody>
          <a:bodyPr wrap="square" rtlCol="0">
            <a:spAutoFit/>
          </a:bodyPr>
          <a:lstStyle/>
          <a:p>
            <a:r>
              <a:rPr lang="zh-CN" altLang="en-US" sz="1600" b="1" dirty="0" smtClean="0"/>
              <a:t>销售网络</a:t>
            </a:r>
            <a:endParaRPr lang="zh-CN" altLang="en-US" sz="1600" b="1" dirty="0"/>
          </a:p>
        </p:txBody>
      </p:sp>
      <p:sp>
        <p:nvSpPr>
          <p:cNvPr id="65" name="矩形 64"/>
          <p:cNvSpPr/>
          <p:nvPr/>
        </p:nvSpPr>
        <p:spPr>
          <a:xfrm>
            <a:off x="4143372"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矩形 67"/>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9" name="矩形 68"/>
          <p:cNvSpPr/>
          <p:nvPr/>
        </p:nvSpPr>
        <p:spPr>
          <a:xfrm>
            <a:off x="585788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2357422" y="1285866"/>
            <a:ext cx="3831498" cy="1200329"/>
          </a:xfrm>
          <a:prstGeom prst="rect">
            <a:avLst/>
          </a:prstGeom>
        </p:spPr>
        <p:txBody>
          <a:bodyPr wrap="none">
            <a:spAutoFit/>
          </a:bodyPr>
          <a:lstStyle/>
          <a:p>
            <a:pPr eaLnBrk="0" hangingPunct="0"/>
            <a:r>
              <a:rPr lang="en-US" altLang="zh-CN" sz="7200" spc="-150" dirty="0" smtClean="0">
                <a:solidFill>
                  <a:srgbClr val="C00000"/>
                </a:solidFill>
                <a:latin typeface="微软雅黑" panose="020B0503020204020204" pitchFamily="34" charset="-122"/>
                <a:ea typeface="微软雅黑" panose="020B0503020204020204" pitchFamily="34" charset="-122"/>
              </a:rPr>
              <a:t>THANKS</a:t>
            </a:r>
            <a:endParaRPr lang="zh-CN" altLang="en-US" sz="7200" spc="-150" dirty="0">
              <a:solidFill>
                <a:srgbClr val="C0000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4995" y="3755816"/>
            <a:ext cx="815648" cy="400110"/>
          </a:xfrm>
          <a:prstGeom prst="rect">
            <a:avLst/>
          </a:prstGeom>
          <a:noFill/>
        </p:spPr>
        <p:txBody>
          <a:bodyPr wrap="square" rtlCol="0">
            <a:spAutoFit/>
          </a:bodyPr>
          <a:lstStyle/>
          <a:p>
            <a:pPr algn="ctr"/>
            <a:r>
              <a:rPr lang="zh-CN" altLang="en-US" sz="2000" dirty="0" smtClean="0">
                <a:solidFill>
                  <a:schemeClr val="bg1"/>
                </a:solidFill>
              </a:rPr>
              <a:t>进取</a:t>
            </a:r>
            <a:endParaRPr lang="zh-CN" altLang="en-US" sz="2000" dirty="0">
              <a:solidFill>
                <a:schemeClr val="bg1"/>
              </a:solidFill>
            </a:endParaRPr>
          </a:p>
        </p:txBody>
      </p:sp>
      <p:sp>
        <p:nvSpPr>
          <p:cNvPr id="81" name="文本框 3"/>
          <p:cNvSpPr txBox="1"/>
          <p:nvPr/>
        </p:nvSpPr>
        <p:spPr>
          <a:xfrm>
            <a:off x="3330337" y="2629917"/>
            <a:ext cx="2456109" cy="584775"/>
          </a:xfrm>
          <a:prstGeom prst="rect">
            <a:avLst/>
          </a:prstGeom>
          <a:noFill/>
          <a:effectLst/>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谢谢观看</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vortex dir="r"/>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571486"/>
            <a:ext cx="8143932" cy="2657138"/>
          </a:xfrm>
          <a:prstGeom prst="rect">
            <a:avLst/>
          </a:prstGeom>
          <a:noFill/>
        </p:spPr>
        <p:txBody>
          <a:bodyPr wrap="square" rtlCol="0">
            <a:spAutoFit/>
          </a:bodyPr>
          <a:lstStyle/>
          <a:p>
            <a:pPr>
              <a:lnSpc>
                <a:spcPts val="2000"/>
              </a:lnSpc>
            </a:pPr>
            <a:r>
              <a:rPr lang="zh-CN" altLang="en-US" sz="1200" dirty="0" smtClean="0"/>
              <a:t>        楚江新材创立于</a:t>
            </a:r>
            <a:r>
              <a:rPr lang="en-US" altLang="zh-CN" sz="1200" dirty="0" smtClean="0"/>
              <a:t>1999</a:t>
            </a:r>
            <a:r>
              <a:rPr lang="zh-CN" altLang="en-US" sz="1200" dirty="0" smtClean="0"/>
              <a:t>年，总部位于安徽省芜湖市，</a:t>
            </a:r>
            <a:r>
              <a:rPr lang="en-US" altLang="zh-CN" sz="1200" dirty="0" smtClean="0"/>
              <a:t>2007</a:t>
            </a:r>
            <a:r>
              <a:rPr lang="zh-CN" altLang="en-US" sz="1200" dirty="0" smtClean="0"/>
              <a:t>年</a:t>
            </a:r>
            <a:r>
              <a:rPr lang="en-US" altLang="zh-CN" sz="1200" dirty="0" smtClean="0"/>
              <a:t>9</a:t>
            </a:r>
            <a:r>
              <a:rPr lang="zh-CN" altLang="en-US" sz="1200" dirty="0" smtClean="0"/>
              <a:t>月在深交所上市。集团注册资本</a:t>
            </a:r>
            <a:r>
              <a:rPr lang="en-US" altLang="zh-CN" sz="1200" dirty="0" smtClean="0"/>
              <a:t>13.3</a:t>
            </a:r>
            <a:r>
              <a:rPr lang="zh-CN" altLang="en-US" sz="1200" dirty="0" smtClean="0"/>
              <a:t>亿元，总资产</a:t>
            </a:r>
            <a:r>
              <a:rPr lang="en-US" altLang="zh-CN" sz="1200" dirty="0" smtClean="0"/>
              <a:t>132</a:t>
            </a:r>
            <a:r>
              <a:rPr lang="zh-CN" altLang="en-US" sz="1200" dirty="0" smtClean="0"/>
              <a:t>亿元，净资产</a:t>
            </a:r>
            <a:r>
              <a:rPr lang="en-US" altLang="zh-CN" sz="1200" dirty="0" smtClean="0"/>
              <a:t>61</a:t>
            </a:r>
            <a:r>
              <a:rPr lang="zh-CN" altLang="en-US" sz="1200" dirty="0" smtClean="0"/>
              <a:t>亿元，</a:t>
            </a:r>
            <a:r>
              <a:rPr lang="en-US" altLang="zh-CN" sz="1200" dirty="0" smtClean="0"/>
              <a:t>2021</a:t>
            </a:r>
            <a:r>
              <a:rPr lang="zh-CN" altLang="en-US" sz="1200" dirty="0" smtClean="0"/>
              <a:t>年公司实现销售收入</a:t>
            </a:r>
            <a:r>
              <a:rPr lang="en-US" altLang="zh-CN" sz="1200" dirty="0" smtClean="0"/>
              <a:t>373</a:t>
            </a:r>
            <a:r>
              <a:rPr lang="zh-CN" altLang="en-US" sz="1200" dirty="0" smtClean="0"/>
              <a:t>亿，集团现有员工</a:t>
            </a:r>
            <a:r>
              <a:rPr lang="en-US" altLang="zh-CN" sz="1200" dirty="0" smtClean="0"/>
              <a:t>7000</a:t>
            </a:r>
            <a:r>
              <a:rPr lang="zh-CN" altLang="en-US" sz="1200" dirty="0" smtClean="0"/>
              <a:t>多人，总占地面积</a:t>
            </a:r>
            <a:r>
              <a:rPr lang="en-US" altLang="zh-CN" sz="1200" dirty="0" smtClean="0"/>
              <a:t>2000</a:t>
            </a:r>
            <a:r>
              <a:rPr lang="zh-CN" altLang="en-US" sz="1200" dirty="0" smtClean="0"/>
              <a:t>多亩。集团位列</a:t>
            </a:r>
            <a:r>
              <a:rPr lang="zh-CN" altLang="en-US" sz="1200" dirty="0" smtClean="0">
                <a:solidFill>
                  <a:schemeClr val="accent6">
                    <a:lumMod val="75000"/>
                  </a:schemeClr>
                </a:solidFill>
              </a:rPr>
              <a:t>中国制造企业</a:t>
            </a:r>
            <a:r>
              <a:rPr lang="en-US" altLang="zh-CN" sz="1200" dirty="0" smtClean="0">
                <a:solidFill>
                  <a:schemeClr val="accent6">
                    <a:lumMod val="75000"/>
                  </a:schemeClr>
                </a:solidFill>
              </a:rPr>
              <a:t>500</a:t>
            </a:r>
            <a:r>
              <a:rPr lang="zh-CN" altLang="en-US" sz="1200" dirty="0" smtClean="0">
                <a:solidFill>
                  <a:schemeClr val="accent6">
                    <a:lumMod val="75000"/>
                  </a:schemeClr>
                </a:solidFill>
              </a:rPr>
              <a:t>强</a:t>
            </a:r>
            <a:r>
              <a:rPr lang="zh-CN" altLang="en-US" sz="1200" dirty="0" smtClean="0"/>
              <a:t>、</a:t>
            </a:r>
            <a:r>
              <a:rPr lang="zh-CN" altLang="en-US" sz="1200" dirty="0" smtClean="0">
                <a:solidFill>
                  <a:schemeClr val="accent6">
                    <a:lumMod val="75000"/>
                  </a:schemeClr>
                </a:solidFill>
              </a:rPr>
              <a:t>中国民营企业制造业</a:t>
            </a:r>
            <a:r>
              <a:rPr lang="en-US" altLang="zh-CN" sz="1200" dirty="0" smtClean="0">
                <a:solidFill>
                  <a:schemeClr val="accent6">
                    <a:lumMod val="75000"/>
                  </a:schemeClr>
                </a:solidFill>
              </a:rPr>
              <a:t>500</a:t>
            </a:r>
            <a:r>
              <a:rPr lang="zh-CN" altLang="en-US" sz="1200" dirty="0" smtClean="0">
                <a:solidFill>
                  <a:schemeClr val="accent6">
                    <a:lumMod val="75000"/>
                  </a:schemeClr>
                </a:solidFill>
              </a:rPr>
              <a:t>强</a:t>
            </a:r>
            <a:r>
              <a:rPr lang="zh-CN" altLang="en-US" sz="1200" dirty="0" smtClean="0"/>
              <a:t>，是</a:t>
            </a:r>
            <a:r>
              <a:rPr lang="zh-CN" altLang="en-US" sz="1200" dirty="0" smtClean="0">
                <a:solidFill>
                  <a:schemeClr val="accent6">
                    <a:lumMod val="75000"/>
                  </a:schemeClr>
                </a:solidFill>
              </a:rPr>
              <a:t>国家技术创新示范企业</a:t>
            </a:r>
            <a:r>
              <a:rPr lang="zh-CN" altLang="en-US" sz="1200" dirty="0" smtClean="0"/>
              <a:t>。</a:t>
            </a:r>
            <a:endParaRPr lang="en-US" altLang="zh-CN" sz="1200" dirty="0" smtClean="0"/>
          </a:p>
          <a:p>
            <a:pPr>
              <a:lnSpc>
                <a:spcPts val="2000"/>
              </a:lnSpc>
            </a:pPr>
            <a:r>
              <a:rPr lang="zh-CN" altLang="en-US" sz="1200" dirty="0" smtClean="0"/>
              <a:t>       集团专注于材料的研发与制造，业务涵盖</a:t>
            </a:r>
            <a:r>
              <a:rPr lang="zh-CN" altLang="en-US" sz="1200" dirty="0" smtClean="0">
                <a:solidFill>
                  <a:schemeClr val="accent6">
                    <a:lumMod val="75000"/>
                  </a:schemeClr>
                </a:solidFill>
              </a:rPr>
              <a:t>先进基础材料</a:t>
            </a:r>
            <a:r>
              <a:rPr lang="zh-CN" altLang="en-US" sz="1200" dirty="0" smtClean="0"/>
              <a:t>和</a:t>
            </a:r>
            <a:r>
              <a:rPr lang="zh-CN" altLang="en-US" sz="1200" dirty="0" smtClean="0">
                <a:solidFill>
                  <a:schemeClr val="accent6">
                    <a:lumMod val="75000"/>
                  </a:schemeClr>
                </a:solidFill>
              </a:rPr>
              <a:t>军工新材料</a:t>
            </a:r>
            <a:r>
              <a:rPr lang="zh-CN" altLang="en-US" sz="1200" dirty="0" smtClean="0"/>
              <a:t>两大板块，在安徽、上海、广东、江苏和湖南设有生产和研发基地，产品包括精密铜带、铜导体材料、铜合金线材、精密特钢、碳纤维预制件和高端热工装备六大产业。其中：</a:t>
            </a:r>
            <a:r>
              <a:rPr lang="zh-CN" altLang="en-US" sz="1200" dirty="0" smtClean="0">
                <a:solidFill>
                  <a:schemeClr val="accent6">
                    <a:lumMod val="75000"/>
                  </a:schemeClr>
                </a:solidFill>
              </a:rPr>
              <a:t>精密铜带</a:t>
            </a:r>
            <a:r>
              <a:rPr lang="zh-CN" altLang="en-US" sz="1200" dirty="0" smtClean="0"/>
              <a:t>位居国内第一，全球前三，</a:t>
            </a:r>
            <a:r>
              <a:rPr lang="en-US" altLang="zh-CN" sz="1200" dirty="0" smtClean="0"/>
              <a:t>2021</a:t>
            </a:r>
            <a:r>
              <a:rPr lang="zh-CN" altLang="en-US" sz="1200" dirty="0" smtClean="0"/>
              <a:t>年产销量</a:t>
            </a:r>
            <a:r>
              <a:rPr lang="en-US" altLang="zh-CN" sz="1200" dirty="0" smtClean="0"/>
              <a:t>65</a:t>
            </a:r>
            <a:r>
              <a:rPr lang="zh-CN" altLang="en-US" sz="1200" dirty="0" smtClean="0"/>
              <a:t>万吨。</a:t>
            </a:r>
            <a:r>
              <a:rPr lang="zh-CN" altLang="en-US" sz="1200" dirty="0" smtClean="0">
                <a:solidFill>
                  <a:schemeClr val="accent6">
                    <a:lumMod val="75000"/>
                  </a:schemeClr>
                </a:solidFill>
              </a:rPr>
              <a:t>铜合金线材 </a:t>
            </a:r>
            <a:r>
              <a:rPr lang="zh-CN" altLang="en-US" sz="1200" dirty="0" smtClean="0"/>
              <a:t>、</a:t>
            </a:r>
            <a:r>
              <a:rPr lang="zh-CN" altLang="en-US" sz="1200" dirty="0" smtClean="0">
                <a:solidFill>
                  <a:schemeClr val="accent6">
                    <a:lumMod val="75000"/>
                  </a:schemeClr>
                </a:solidFill>
              </a:rPr>
              <a:t>碳纤维预制件</a:t>
            </a:r>
            <a:r>
              <a:rPr lang="zh-CN" altLang="en-US" sz="1200" dirty="0" smtClean="0"/>
              <a:t>、</a:t>
            </a:r>
            <a:r>
              <a:rPr lang="zh-CN" altLang="en-US" sz="1200" dirty="0" smtClean="0">
                <a:solidFill>
                  <a:schemeClr val="accent6">
                    <a:lumMod val="75000"/>
                  </a:schemeClr>
                </a:solidFill>
              </a:rPr>
              <a:t>高端热工装备</a:t>
            </a:r>
            <a:r>
              <a:rPr lang="zh-CN" altLang="en-US" sz="1200" dirty="0" smtClean="0"/>
              <a:t>均位居国内龙头地位。</a:t>
            </a:r>
            <a:endParaRPr lang="en-US" altLang="zh-CN" sz="1200" dirty="0" smtClean="0"/>
          </a:p>
          <a:p>
            <a:pPr>
              <a:lnSpc>
                <a:spcPts val="2000"/>
              </a:lnSpc>
            </a:pPr>
            <a:r>
              <a:rPr lang="zh-CN" altLang="en-US" sz="1200" dirty="0" smtClean="0"/>
              <a:t>       集团设有一个国家级企业技术中心、一个国家级资源综合利用行业技术中心、两个院士工作站、一个博士后工作站、六个省级企业技术中心、四个省级工程技术研究中心、一个省级工程中心、一个省级国防重点实验室、一个省级重点工程实验室和八家国家高新技术企业，下属子公司</a:t>
            </a:r>
            <a:r>
              <a:rPr lang="zh-CN" altLang="en-US" sz="1200" dirty="0" smtClean="0">
                <a:solidFill>
                  <a:schemeClr val="accent6">
                    <a:lumMod val="75000"/>
                  </a:schemeClr>
                </a:solidFill>
              </a:rPr>
              <a:t>天鸟高新</a:t>
            </a:r>
            <a:r>
              <a:rPr lang="zh-CN" altLang="en-US" sz="1200" dirty="0" smtClean="0"/>
              <a:t>和</a:t>
            </a:r>
            <a:r>
              <a:rPr lang="zh-CN" altLang="en-US" sz="1200" dirty="0" smtClean="0">
                <a:solidFill>
                  <a:schemeClr val="accent6">
                    <a:lumMod val="75000"/>
                  </a:schemeClr>
                </a:solidFill>
              </a:rPr>
              <a:t>顶立科技</a:t>
            </a:r>
            <a:r>
              <a:rPr lang="zh-CN" altLang="en-US" sz="1200" dirty="0" smtClean="0"/>
              <a:t>均为</a:t>
            </a:r>
            <a:r>
              <a:rPr lang="zh-CN" altLang="en-US" sz="1200" dirty="0" smtClean="0">
                <a:solidFill>
                  <a:schemeClr val="accent6">
                    <a:lumMod val="75000"/>
                  </a:schemeClr>
                </a:solidFill>
              </a:rPr>
              <a:t>民营军工企业</a:t>
            </a:r>
            <a:r>
              <a:rPr lang="zh-CN" altLang="en-US" sz="1200" dirty="0" smtClean="0"/>
              <a:t>。</a:t>
            </a:r>
            <a:endParaRPr lang="zh-CN" altLang="en-US" sz="1200" dirty="0"/>
          </a:p>
        </p:txBody>
      </p:sp>
      <p:pic>
        <p:nvPicPr>
          <p:cNvPr id="1026" name="Picture 2"/>
          <p:cNvPicPr>
            <a:picLocks noChangeAspect="1" noChangeArrowheads="1"/>
          </p:cNvPicPr>
          <p:nvPr/>
        </p:nvPicPr>
        <p:blipFill>
          <a:blip r:embed="rId1"/>
          <a:srcRect/>
          <a:stretch>
            <a:fillRect/>
          </a:stretch>
        </p:blipFill>
        <p:spPr bwMode="auto">
          <a:xfrm>
            <a:off x="1081082" y="3214692"/>
            <a:ext cx="2705100" cy="1476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5262586" y="3214692"/>
            <a:ext cx="2667000" cy="1428760"/>
          </a:xfrm>
          <a:prstGeom prst="rect">
            <a:avLst/>
          </a:prstGeom>
          <a:noFill/>
          <a:ln w="9525">
            <a:noFill/>
            <a:miter lim="800000"/>
            <a:headEnd/>
            <a:tailEnd/>
          </a:ln>
          <a:effectLst/>
        </p:spPr>
      </p:pic>
      <p:sp>
        <p:nvSpPr>
          <p:cNvPr id="8" name="燕尾形 7"/>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4" name="矩形 13"/>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TextBox 16"/>
          <p:cNvSpPr txBox="1"/>
          <p:nvPr/>
        </p:nvSpPr>
        <p:spPr>
          <a:xfrm>
            <a:off x="928662" y="214296"/>
            <a:ext cx="2928958" cy="338554"/>
          </a:xfrm>
          <a:prstGeom prst="rect">
            <a:avLst/>
          </a:prstGeom>
          <a:noFill/>
        </p:spPr>
        <p:txBody>
          <a:bodyPr wrap="square" rtlCol="0">
            <a:spAutoFit/>
          </a:bodyPr>
          <a:lstStyle/>
          <a:p>
            <a:r>
              <a:rPr lang="zh-CN" altLang="en-US" sz="1600" b="1" dirty="0" smtClean="0"/>
              <a:t>集团介绍</a:t>
            </a:r>
            <a:endParaRPr lang="zh-CN" altLang="en-US" sz="1600" b="1" dirty="0"/>
          </a:p>
        </p:txBody>
      </p:sp>
      <p:sp>
        <p:nvSpPr>
          <p:cNvPr id="20" name="矩形 19"/>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箭头连接符 43"/>
          <p:cNvCxnSpPr/>
          <p:nvPr/>
        </p:nvCxnSpPr>
        <p:spPr>
          <a:xfrm rot="16200000" flipH="1">
            <a:off x="1678762" y="3964790"/>
            <a:ext cx="928694" cy="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896604" y="1000114"/>
            <a:ext cx="2607843" cy="487279"/>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chemeClr val="tx1"/>
                </a:solidFill>
              </a:rPr>
              <a:t>楚   江  集  团</a:t>
            </a:r>
            <a:endParaRPr lang="zh-CN" altLang="en-US" sz="2100" b="1" dirty="0">
              <a:solidFill>
                <a:schemeClr val="tx1"/>
              </a:solidFill>
            </a:endParaRPr>
          </a:p>
        </p:txBody>
      </p:sp>
      <p:cxnSp>
        <p:nvCxnSpPr>
          <p:cNvPr id="5" name="直接连接符 4"/>
          <p:cNvCxnSpPr/>
          <p:nvPr/>
        </p:nvCxnSpPr>
        <p:spPr>
          <a:xfrm flipV="1">
            <a:off x="1425742" y="1785932"/>
            <a:ext cx="5558590" cy="18048"/>
          </a:xfrm>
          <a:prstGeom prst="line">
            <a:avLst/>
          </a:prstGeom>
          <a:ln w="9525">
            <a:solidFill>
              <a:srgbClr val="000099"/>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24827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b="1" dirty="0" smtClean="0">
                <a:solidFill>
                  <a:schemeClr val="tx1"/>
                </a:solidFill>
              </a:rPr>
              <a:t>铜板带芜湖事业部</a:t>
            </a:r>
            <a:endParaRPr lang="zh-CN" altLang="en-US" sz="1500" b="1" dirty="0">
              <a:solidFill>
                <a:schemeClr val="tx1"/>
              </a:solidFill>
            </a:endParaRPr>
          </a:p>
        </p:txBody>
      </p:sp>
      <p:sp>
        <p:nvSpPr>
          <p:cNvPr id="7" name="圆角矩形 6"/>
          <p:cNvSpPr/>
          <p:nvPr/>
        </p:nvSpPr>
        <p:spPr>
          <a:xfrm>
            <a:off x="1928794" y="2143122"/>
            <a:ext cx="432403" cy="197618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b="1" dirty="0" smtClean="0">
                <a:solidFill>
                  <a:schemeClr val="tx1"/>
                </a:solidFill>
              </a:rPr>
              <a:t>铜板带广东事业部</a:t>
            </a:r>
            <a:endParaRPr lang="zh-CN" altLang="en-US" sz="1500" b="1" dirty="0">
              <a:solidFill>
                <a:schemeClr val="tx1"/>
              </a:solidFill>
            </a:endParaRPr>
          </a:p>
        </p:txBody>
      </p:sp>
      <p:sp>
        <p:nvSpPr>
          <p:cNvPr id="8" name="圆角矩形 7"/>
          <p:cNvSpPr/>
          <p:nvPr/>
        </p:nvSpPr>
        <p:spPr>
          <a:xfrm>
            <a:off x="267401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铜棒线事业部</a:t>
            </a:r>
            <a:endParaRPr lang="zh-CN" altLang="en-US" sz="1500" b="1" dirty="0">
              <a:solidFill>
                <a:schemeClr val="tx1"/>
              </a:solidFill>
            </a:endParaRPr>
          </a:p>
        </p:txBody>
      </p:sp>
      <p:sp>
        <p:nvSpPr>
          <p:cNvPr id="9" name="圆角矩形 8"/>
          <p:cNvSpPr/>
          <p:nvPr/>
        </p:nvSpPr>
        <p:spPr>
          <a:xfrm>
            <a:off x="337485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r>
              <a:rPr lang="zh-CN" altLang="en-US" sz="1500" b="1" dirty="0" smtClean="0">
                <a:solidFill>
                  <a:schemeClr val="tx1"/>
                </a:solidFill>
              </a:rPr>
              <a:t>电工材料事业部</a:t>
            </a:r>
            <a:endParaRPr lang="zh-CN" altLang="en-US" sz="1500" b="1" dirty="0">
              <a:solidFill>
                <a:schemeClr val="tx1"/>
              </a:solidFill>
            </a:endParaRPr>
          </a:p>
        </p:txBody>
      </p:sp>
      <p:sp>
        <p:nvSpPr>
          <p:cNvPr id="10" name="圆角矩形 9"/>
          <p:cNvSpPr/>
          <p:nvPr/>
        </p:nvSpPr>
        <p:spPr>
          <a:xfrm>
            <a:off x="4054641"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60000"/>
              </a:lnSpc>
            </a:pPr>
            <a:r>
              <a:rPr lang="zh-CN" altLang="en-US" sz="1500" b="1" dirty="0" smtClean="0">
                <a:solidFill>
                  <a:schemeClr val="tx1"/>
                </a:solidFill>
              </a:rPr>
              <a:t>钢带事业部</a:t>
            </a:r>
            <a:endParaRPr lang="zh-CN" altLang="en-US" sz="1500" b="1" dirty="0">
              <a:solidFill>
                <a:schemeClr val="tx1"/>
              </a:solidFill>
            </a:endParaRPr>
          </a:p>
        </p:txBody>
      </p:sp>
      <p:sp>
        <p:nvSpPr>
          <p:cNvPr id="11" name="圆角矩形 10"/>
          <p:cNvSpPr/>
          <p:nvPr/>
        </p:nvSpPr>
        <p:spPr>
          <a:xfrm>
            <a:off x="4728410"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200000"/>
              </a:lnSpc>
            </a:pPr>
            <a:r>
              <a:rPr lang="zh-CN" altLang="en-US" sz="1500" b="1" dirty="0" smtClean="0">
                <a:solidFill>
                  <a:schemeClr val="tx1"/>
                </a:solidFill>
              </a:rPr>
              <a:t>物流公司</a:t>
            </a:r>
            <a:endParaRPr lang="zh-CN" altLang="en-US" sz="1500" b="1" dirty="0">
              <a:solidFill>
                <a:schemeClr val="tx1"/>
              </a:solidFill>
            </a:endParaRPr>
          </a:p>
        </p:txBody>
      </p:sp>
      <p:sp>
        <p:nvSpPr>
          <p:cNvPr id="12" name="圆角矩形 11"/>
          <p:cNvSpPr/>
          <p:nvPr/>
        </p:nvSpPr>
        <p:spPr>
          <a:xfrm>
            <a:off x="5420226"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顶立科技公司</a:t>
            </a:r>
            <a:endParaRPr lang="zh-CN" altLang="en-US" sz="1500" b="1" dirty="0">
              <a:solidFill>
                <a:schemeClr val="tx1"/>
              </a:solidFill>
            </a:endParaRPr>
          </a:p>
        </p:txBody>
      </p:sp>
      <p:sp>
        <p:nvSpPr>
          <p:cNvPr id="13" name="圆角矩形 12"/>
          <p:cNvSpPr/>
          <p:nvPr/>
        </p:nvSpPr>
        <p:spPr>
          <a:xfrm>
            <a:off x="6103018"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天鸟高新公司</a:t>
            </a:r>
            <a:endParaRPr lang="zh-CN" altLang="en-US" sz="1500" b="1" dirty="0">
              <a:solidFill>
                <a:schemeClr val="tx1"/>
              </a:solidFill>
            </a:endParaRPr>
          </a:p>
        </p:txBody>
      </p:sp>
      <p:sp>
        <p:nvSpPr>
          <p:cNvPr id="14" name="圆角矩形 13"/>
          <p:cNvSpPr/>
          <p:nvPr/>
        </p:nvSpPr>
        <p:spPr>
          <a:xfrm>
            <a:off x="6776786"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鑫海高导公司</a:t>
            </a:r>
            <a:endParaRPr lang="zh-CN" altLang="en-US" sz="1500" b="1" dirty="0">
              <a:solidFill>
                <a:schemeClr val="tx1"/>
              </a:solidFill>
            </a:endParaRPr>
          </a:p>
        </p:txBody>
      </p:sp>
      <p:cxnSp>
        <p:nvCxnSpPr>
          <p:cNvPr id="15" name="直接连接符 14"/>
          <p:cNvCxnSpPr/>
          <p:nvPr/>
        </p:nvCxnSpPr>
        <p:spPr>
          <a:xfrm rot="16200000" flipH="1">
            <a:off x="3911767" y="1829545"/>
            <a:ext cx="670760" cy="12031"/>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1258209"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1966551"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flipH="1">
            <a:off x="2680943"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3411861"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flipH="1">
            <a:off x="4756390"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0" flipH="1">
            <a:off x="5433166"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flipH="1">
            <a:off x="6127990"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H="1">
            <a:off x="6795742"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1000100" y="4429138"/>
            <a:ext cx="235745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smtClean="0">
                <a:solidFill>
                  <a:srgbClr val="FF0000"/>
                </a:solidFill>
              </a:rPr>
              <a:t>注：即清远楚江铜业有限公司</a:t>
            </a:r>
            <a:endParaRPr lang="zh-CN" altLang="en-US" sz="1200" dirty="0">
              <a:solidFill>
                <a:srgbClr val="FF0000"/>
              </a:solidFill>
            </a:endParaRPr>
          </a:p>
        </p:txBody>
      </p:sp>
      <p:sp>
        <p:nvSpPr>
          <p:cNvPr id="32" name="TextBox 31"/>
          <p:cNvSpPr txBox="1"/>
          <p:nvPr/>
        </p:nvSpPr>
        <p:spPr>
          <a:xfrm>
            <a:off x="928662" y="214296"/>
            <a:ext cx="2928958" cy="338554"/>
          </a:xfrm>
          <a:prstGeom prst="rect">
            <a:avLst/>
          </a:prstGeom>
          <a:noFill/>
        </p:spPr>
        <p:txBody>
          <a:bodyPr wrap="square" rtlCol="0">
            <a:spAutoFit/>
          </a:bodyPr>
          <a:lstStyle/>
          <a:p>
            <a:r>
              <a:rPr lang="zh-CN" altLang="en-US" sz="1600" b="1" dirty="0" smtClean="0"/>
              <a:t>集团组织机构</a:t>
            </a:r>
            <a:endParaRPr lang="zh-CN" altLang="en-US" sz="1600" b="1" dirty="0"/>
          </a:p>
        </p:txBody>
      </p:sp>
      <p:sp>
        <p:nvSpPr>
          <p:cNvPr id="45" name="矩形 4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燕尾形 2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31" name="矩形 3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直接连接符 84"/>
          <p:cNvCxnSpPr/>
          <p:nvPr/>
        </p:nvCxnSpPr>
        <p:spPr>
          <a:xfrm rot="5400000">
            <a:off x="1820842"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1035025"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5400000">
            <a:off x="250795"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reeform 225"/>
          <p:cNvSpPr/>
          <p:nvPr/>
        </p:nvSpPr>
        <p:spPr bwMode="auto">
          <a:xfrm>
            <a:off x="1223" y="2910940"/>
            <a:ext cx="9142809" cy="18000"/>
          </a:xfrm>
          <a:custGeom>
            <a:avLst/>
            <a:gdLst>
              <a:gd name="T0" fmla="*/ 0 w 2301"/>
              <a:gd name="T1" fmla="*/ 0 h 28"/>
              <a:gd name="T2" fmla="*/ 2301 w 2301"/>
              <a:gd name="T3" fmla="*/ 0 h 28"/>
              <a:gd name="T4" fmla="*/ 2301 w 2301"/>
              <a:gd name="T5" fmla="*/ 28 h 28"/>
              <a:gd name="T6" fmla="*/ 0 w 2301"/>
              <a:gd name="T7" fmla="*/ 28 h 28"/>
              <a:gd name="T8" fmla="*/ 0 w 2301"/>
              <a:gd name="T9" fmla="*/ 0 h 28"/>
              <a:gd name="T10" fmla="*/ 0 w 2301"/>
              <a:gd name="T11" fmla="*/ 0 h 28"/>
            </a:gdLst>
            <a:ahLst/>
            <a:cxnLst>
              <a:cxn ang="0">
                <a:pos x="T0" y="T1"/>
              </a:cxn>
              <a:cxn ang="0">
                <a:pos x="T2" y="T3"/>
              </a:cxn>
              <a:cxn ang="0">
                <a:pos x="T4" y="T5"/>
              </a:cxn>
              <a:cxn ang="0">
                <a:pos x="T6" y="T7"/>
              </a:cxn>
              <a:cxn ang="0">
                <a:pos x="T8" y="T9"/>
              </a:cxn>
              <a:cxn ang="0">
                <a:pos x="T10" y="T11"/>
              </a:cxn>
            </a:cxnLst>
            <a:rect l="0" t="0" r="r" b="b"/>
            <a:pathLst>
              <a:path w="2301" h="28">
                <a:moveTo>
                  <a:pt x="0" y="0"/>
                </a:moveTo>
                <a:lnTo>
                  <a:pt x="2301" y="0"/>
                </a:lnTo>
                <a:lnTo>
                  <a:pt x="2301" y="28"/>
                </a:lnTo>
                <a:lnTo>
                  <a:pt x="0" y="28"/>
                </a:lnTo>
                <a:lnTo>
                  <a:pt x="0" y="0"/>
                </a:lnTo>
                <a:lnTo>
                  <a:pt x="0" y="0"/>
                </a:lnTo>
                <a:close/>
              </a:path>
            </a:pathLst>
          </a:custGeom>
          <a:solidFill>
            <a:schemeClr val="accent6">
              <a:lumMod val="75000"/>
            </a:schemeClr>
          </a:solidFill>
          <a:ln w="3175">
            <a:solidFill>
              <a:schemeClr val="accent6">
                <a:lumMod val="75000"/>
              </a:schemeClr>
            </a:solidFill>
          </a:ln>
        </p:spPr>
        <p:txBody>
          <a:bodyPr vert="horz" wrap="square" lIns="68580" tIns="34290" rIns="68580" bIns="34290" numCol="1" anchor="t" anchorCtr="0" compatLnSpc="1"/>
          <a:lstStyle/>
          <a:p>
            <a:endParaRPr lang="zh-CN" altLang="en-US"/>
          </a:p>
        </p:txBody>
      </p:sp>
      <p:sp>
        <p:nvSpPr>
          <p:cNvPr id="5" name="Oval 243"/>
          <p:cNvSpPr>
            <a:spLocks noChangeArrowheads="1"/>
          </p:cNvSpPr>
          <p:nvPr/>
        </p:nvSpPr>
        <p:spPr bwMode="auto">
          <a:xfrm>
            <a:off x="428596"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16" name="Oval 243"/>
          <p:cNvSpPr>
            <a:spLocks noChangeArrowheads="1"/>
          </p:cNvSpPr>
          <p:nvPr/>
        </p:nvSpPr>
        <p:spPr bwMode="auto">
          <a:xfrm>
            <a:off x="500034"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42" name="TextBox 72"/>
          <p:cNvSpPr txBox="1"/>
          <p:nvPr/>
        </p:nvSpPr>
        <p:spPr bwMode="auto">
          <a:xfrm>
            <a:off x="4000496" y="2001234"/>
            <a:ext cx="1643074"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  收购顶立科技</a:t>
            </a:r>
            <a:endParaRPr lang="en-US" altLang="zh-CN" sz="1200" b="1" dirty="0" smtClean="0"/>
          </a:p>
          <a:p>
            <a:pPr>
              <a:defRPr/>
            </a:pPr>
            <a:r>
              <a:rPr lang="zh-CN" altLang="en-US" sz="1200" dirty="0" smtClean="0"/>
              <a:t>  涉足军工及新材料“精诚铜业”更名为</a:t>
            </a:r>
            <a:endParaRPr lang="en-US" altLang="zh-CN" sz="1200" dirty="0" smtClean="0"/>
          </a:p>
          <a:p>
            <a:pPr>
              <a:defRPr/>
            </a:pPr>
            <a:r>
              <a:rPr lang="zh-CN" altLang="en-US" sz="1200" dirty="0" smtClean="0"/>
              <a:t>“楚江新材”</a:t>
            </a:r>
            <a:endParaRPr lang="en-US" altLang="zh-CN" sz="1200" dirty="0"/>
          </a:p>
        </p:txBody>
      </p:sp>
      <p:sp>
        <p:nvSpPr>
          <p:cNvPr id="43" name="TextBox 72"/>
          <p:cNvSpPr txBox="1"/>
          <p:nvPr/>
        </p:nvSpPr>
        <p:spPr bwMode="auto">
          <a:xfrm>
            <a:off x="5072066" y="3143254"/>
            <a:ext cx="1209734"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并购天鸟高新</a:t>
            </a:r>
            <a:r>
              <a:rPr lang="zh-CN" altLang="en-US" sz="1200" dirty="0" smtClean="0"/>
              <a:t>军工及新材料产业步伐加快</a:t>
            </a:r>
            <a:endParaRPr lang="en-US" altLang="zh-CN" sz="1200" dirty="0" smtClean="0"/>
          </a:p>
        </p:txBody>
      </p:sp>
      <p:sp>
        <p:nvSpPr>
          <p:cNvPr id="47" name="TextBox 72"/>
          <p:cNvSpPr txBox="1"/>
          <p:nvPr/>
        </p:nvSpPr>
        <p:spPr bwMode="auto">
          <a:xfrm>
            <a:off x="5715008" y="2143122"/>
            <a:ext cx="1714512"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并购鑫海高导</a:t>
            </a:r>
            <a:endParaRPr lang="en-US" altLang="zh-CN" sz="1200" b="1" dirty="0" smtClean="0"/>
          </a:p>
          <a:p>
            <a:pPr>
              <a:defRPr/>
            </a:pPr>
            <a:r>
              <a:rPr lang="zh-CN" altLang="en-US" sz="1200" dirty="0" smtClean="0"/>
              <a:t>向高端导体领域延伸</a:t>
            </a:r>
            <a:endParaRPr lang="en-US" altLang="zh-CN" sz="1200" dirty="0" smtClean="0"/>
          </a:p>
          <a:p>
            <a:pPr>
              <a:defRPr/>
            </a:pPr>
            <a:r>
              <a:rPr lang="zh-CN" altLang="en-US" sz="1200" b="1" dirty="0" smtClean="0"/>
              <a:t>国家军民融合发展战略入股</a:t>
            </a:r>
            <a:endParaRPr lang="en-US" altLang="zh-CN" sz="1200" b="1" dirty="0"/>
          </a:p>
        </p:txBody>
      </p:sp>
      <p:sp>
        <p:nvSpPr>
          <p:cNvPr id="50" name="TextBox 72"/>
          <p:cNvSpPr txBox="1"/>
          <p:nvPr/>
        </p:nvSpPr>
        <p:spPr bwMode="auto">
          <a:xfrm>
            <a:off x="6719852" y="3143254"/>
            <a:ext cx="1495486"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发行可转债</a:t>
            </a:r>
            <a:r>
              <a:rPr lang="en-US" altLang="zh-CN" sz="1200" b="1" dirty="0" smtClean="0"/>
              <a:t>18.3</a:t>
            </a:r>
            <a:r>
              <a:rPr lang="zh-CN" altLang="en-US" sz="1200" b="1" dirty="0" smtClean="0"/>
              <a:t>亿启动顶立分拆上市</a:t>
            </a:r>
            <a:endParaRPr lang="en-US" altLang="zh-CN" sz="1200" b="1" dirty="0"/>
          </a:p>
        </p:txBody>
      </p:sp>
      <p:sp>
        <p:nvSpPr>
          <p:cNvPr id="51" name="TextBox 72"/>
          <p:cNvSpPr txBox="1"/>
          <p:nvPr/>
        </p:nvSpPr>
        <p:spPr bwMode="auto">
          <a:xfrm>
            <a:off x="2500298" y="2324399"/>
            <a:ext cx="1143008"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安徽精诚上市</a:t>
            </a:r>
            <a:r>
              <a:rPr lang="zh-CN" altLang="en-US" sz="1200" dirty="0" smtClean="0"/>
              <a:t>含清远精诚</a:t>
            </a:r>
            <a:endParaRPr lang="en-US" altLang="zh-CN" sz="1200" dirty="0"/>
          </a:p>
        </p:txBody>
      </p:sp>
      <p:sp>
        <p:nvSpPr>
          <p:cNvPr id="52" name="TextBox 72"/>
          <p:cNvSpPr txBox="1"/>
          <p:nvPr/>
        </p:nvSpPr>
        <p:spPr bwMode="auto">
          <a:xfrm>
            <a:off x="1500166" y="3143254"/>
            <a:ext cx="1357322"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    完成股改</a:t>
            </a:r>
            <a:endParaRPr lang="en-US" altLang="zh-CN" sz="1200" b="1" dirty="0" smtClean="0"/>
          </a:p>
          <a:p>
            <a:pPr>
              <a:defRPr/>
            </a:pPr>
            <a:r>
              <a:rPr lang="zh-CN" altLang="en-US" sz="1200" b="1" dirty="0" smtClean="0"/>
              <a:t>设立广东事业部</a:t>
            </a:r>
            <a:endParaRPr lang="en-US" altLang="zh-CN" sz="1200" b="1" dirty="0"/>
          </a:p>
        </p:txBody>
      </p:sp>
      <p:sp>
        <p:nvSpPr>
          <p:cNvPr id="53" name="TextBox 72"/>
          <p:cNvSpPr txBox="1"/>
          <p:nvPr/>
        </p:nvSpPr>
        <p:spPr bwMode="auto">
          <a:xfrm>
            <a:off x="571472" y="2139733"/>
            <a:ext cx="1357322"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组建集团</a:t>
            </a:r>
            <a:endParaRPr lang="en-US" altLang="zh-CN" sz="1200" b="1" dirty="0" smtClean="0"/>
          </a:p>
          <a:p>
            <a:pPr>
              <a:defRPr/>
            </a:pPr>
            <a:r>
              <a:rPr lang="zh-CN" altLang="en-US" sz="1200" b="1" dirty="0" smtClean="0"/>
              <a:t>设立安徽精诚</a:t>
            </a:r>
            <a:endParaRPr lang="en-US" altLang="zh-CN" sz="1200" b="1" dirty="0" smtClean="0"/>
          </a:p>
          <a:p>
            <a:pPr>
              <a:defRPr/>
            </a:pPr>
            <a:r>
              <a:rPr lang="zh-CN" altLang="en-US" sz="1200" b="1" dirty="0" smtClean="0"/>
              <a:t>铜业公司</a:t>
            </a:r>
            <a:endParaRPr lang="en-US" altLang="zh-CN" sz="1200" b="1" dirty="0"/>
          </a:p>
        </p:txBody>
      </p:sp>
      <p:sp>
        <p:nvSpPr>
          <p:cNvPr id="61" name="TextBox 72"/>
          <p:cNvSpPr txBox="1"/>
          <p:nvPr/>
        </p:nvSpPr>
        <p:spPr bwMode="auto">
          <a:xfrm>
            <a:off x="214282" y="3143254"/>
            <a:ext cx="1357322"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创立楚江</a:t>
            </a:r>
            <a:endParaRPr lang="en-US" altLang="zh-CN" sz="1200" b="1" dirty="0" smtClean="0"/>
          </a:p>
        </p:txBody>
      </p:sp>
      <p:sp>
        <p:nvSpPr>
          <p:cNvPr id="62" name="TextBox 72"/>
          <p:cNvSpPr txBox="1"/>
          <p:nvPr/>
        </p:nvSpPr>
        <p:spPr bwMode="auto">
          <a:xfrm>
            <a:off x="3286116" y="3143254"/>
            <a:ext cx="1357322"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集团整体上市</a:t>
            </a:r>
            <a:endParaRPr lang="en-US" altLang="zh-CN" sz="1200" b="1" dirty="0"/>
          </a:p>
        </p:txBody>
      </p:sp>
      <p:sp>
        <p:nvSpPr>
          <p:cNvPr id="69" name="椭圆 11"/>
          <p:cNvSpPr/>
          <p:nvPr/>
        </p:nvSpPr>
        <p:spPr>
          <a:xfrm>
            <a:off x="142844" y="1285866"/>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1999</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bg1"/>
              </a:solidFill>
              <a:sym typeface="+mn-lt"/>
            </a:endParaRPr>
          </a:p>
        </p:txBody>
      </p:sp>
      <p:sp>
        <p:nvSpPr>
          <p:cNvPr id="70" name="Oval 243"/>
          <p:cNvSpPr>
            <a:spLocks noChangeArrowheads="1"/>
          </p:cNvSpPr>
          <p:nvPr/>
        </p:nvSpPr>
        <p:spPr bwMode="auto">
          <a:xfrm>
            <a:off x="1212166"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72" name="Oval 243"/>
          <p:cNvSpPr>
            <a:spLocks noChangeArrowheads="1"/>
          </p:cNvSpPr>
          <p:nvPr/>
        </p:nvSpPr>
        <p:spPr bwMode="auto">
          <a:xfrm>
            <a:off x="1284728"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sp>
        <p:nvSpPr>
          <p:cNvPr id="73" name="椭圆 11"/>
          <p:cNvSpPr/>
          <p:nvPr/>
        </p:nvSpPr>
        <p:spPr>
          <a:xfrm rot="10800000">
            <a:off x="928662" y="3565138"/>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82" name="椭圆 11"/>
          <p:cNvSpPr/>
          <p:nvPr/>
        </p:nvSpPr>
        <p:spPr>
          <a:xfrm>
            <a:off x="1714480" y="1285866"/>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2005</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83" name="Oval 243"/>
          <p:cNvSpPr>
            <a:spLocks noChangeArrowheads="1"/>
          </p:cNvSpPr>
          <p:nvPr/>
        </p:nvSpPr>
        <p:spPr bwMode="auto">
          <a:xfrm>
            <a:off x="1997984"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84" name="Oval 243"/>
          <p:cNvSpPr>
            <a:spLocks noChangeArrowheads="1"/>
          </p:cNvSpPr>
          <p:nvPr/>
        </p:nvSpPr>
        <p:spPr bwMode="auto">
          <a:xfrm>
            <a:off x="2070546"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87" name="Oval 243"/>
          <p:cNvSpPr>
            <a:spLocks noChangeArrowheads="1"/>
          </p:cNvSpPr>
          <p:nvPr/>
        </p:nvSpPr>
        <p:spPr bwMode="auto">
          <a:xfrm>
            <a:off x="2855240"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88" name="Oval 243"/>
          <p:cNvSpPr>
            <a:spLocks noChangeArrowheads="1"/>
          </p:cNvSpPr>
          <p:nvPr/>
        </p:nvSpPr>
        <p:spPr bwMode="auto">
          <a:xfrm>
            <a:off x="2927802" y="2856378"/>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89" name="直接连接符 88"/>
          <p:cNvCxnSpPr/>
          <p:nvPr/>
        </p:nvCxnSpPr>
        <p:spPr>
          <a:xfrm rot="5400000">
            <a:off x="2678099"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椭圆 11"/>
          <p:cNvSpPr/>
          <p:nvPr/>
        </p:nvSpPr>
        <p:spPr>
          <a:xfrm rot="10800000">
            <a:off x="2571736" y="3565138"/>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90" name="TextBox 89"/>
          <p:cNvSpPr txBox="1"/>
          <p:nvPr/>
        </p:nvSpPr>
        <p:spPr>
          <a:xfrm>
            <a:off x="2571736" y="3929072"/>
            <a:ext cx="857256" cy="338554"/>
          </a:xfrm>
          <a:prstGeom prst="rect">
            <a:avLst/>
          </a:prstGeom>
          <a:noFill/>
        </p:spPr>
        <p:txBody>
          <a:bodyPr wrap="square" rtlCol="0">
            <a:spAutoFit/>
          </a:bodyPr>
          <a:lstStyle/>
          <a:p>
            <a:pPr algn="ctr"/>
            <a:r>
              <a:rPr lang="en-US" altLang="zh-CN" sz="1600" dirty="0" smtClean="0"/>
              <a:t>2007</a:t>
            </a:r>
            <a:r>
              <a:rPr lang="zh-CN" altLang="en-US" sz="1600" dirty="0" smtClean="0"/>
              <a:t>年</a:t>
            </a:r>
            <a:endParaRPr lang="zh-CN" altLang="en-US" sz="1600" dirty="0"/>
          </a:p>
        </p:txBody>
      </p:sp>
      <p:sp>
        <p:nvSpPr>
          <p:cNvPr id="91" name="Oval 243"/>
          <p:cNvSpPr>
            <a:spLocks noChangeArrowheads="1"/>
          </p:cNvSpPr>
          <p:nvPr/>
        </p:nvSpPr>
        <p:spPr bwMode="auto">
          <a:xfrm>
            <a:off x="3714744"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2" name="Oval 243"/>
          <p:cNvSpPr>
            <a:spLocks noChangeArrowheads="1"/>
          </p:cNvSpPr>
          <p:nvPr/>
        </p:nvSpPr>
        <p:spPr bwMode="auto">
          <a:xfrm>
            <a:off x="5427008"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3" name="Oval 243"/>
          <p:cNvSpPr>
            <a:spLocks noChangeArrowheads="1"/>
          </p:cNvSpPr>
          <p:nvPr/>
        </p:nvSpPr>
        <p:spPr bwMode="auto">
          <a:xfrm>
            <a:off x="7284396"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4" name="Oval 243"/>
          <p:cNvSpPr>
            <a:spLocks noChangeArrowheads="1"/>
          </p:cNvSpPr>
          <p:nvPr/>
        </p:nvSpPr>
        <p:spPr bwMode="auto">
          <a:xfrm>
            <a:off x="7356958"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5" name="Oval 243"/>
          <p:cNvSpPr>
            <a:spLocks noChangeArrowheads="1"/>
          </p:cNvSpPr>
          <p:nvPr/>
        </p:nvSpPr>
        <p:spPr bwMode="auto">
          <a:xfrm>
            <a:off x="5499570"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6" name="Oval 243"/>
          <p:cNvSpPr>
            <a:spLocks noChangeArrowheads="1"/>
          </p:cNvSpPr>
          <p:nvPr/>
        </p:nvSpPr>
        <p:spPr bwMode="auto">
          <a:xfrm>
            <a:off x="3785058"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7" name="Oval 243"/>
          <p:cNvSpPr>
            <a:spLocks noChangeArrowheads="1"/>
          </p:cNvSpPr>
          <p:nvPr/>
        </p:nvSpPr>
        <p:spPr bwMode="auto">
          <a:xfrm>
            <a:off x="635570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8" name="Oval 243"/>
          <p:cNvSpPr>
            <a:spLocks noChangeArrowheads="1"/>
          </p:cNvSpPr>
          <p:nvPr/>
        </p:nvSpPr>
        <p:spPr bwMode="auto">
          <a:xfrm>
            <a:off x="456975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9" name="Oval 243"/>
          <p:cNvSpPr>
            <a:spLocks noChangeArrowheads="1"/>
          </p:cNvSpPr>
          <p:nvPr/>
        </p:nvSpPr>
        <p:spPr bwMode="auto">
          <a:xfrm>
            <a:off x="642826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sp>
        <p:nvSpPr>
          <p:cNvPr id="100" name="Oval 243"/>
          <p:cNvSpPr>
            <a:spLocks noChangeArrowheads="1"/>
          </p:cNvSpPr>
          <p:nvPr/>
        </p:nvSpPr>
        <p:spPr bwMode="auto">
          <a:xfrm>
            <a:off x="464231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105" name="直接连接符 104"/>
          <p:cNvCxnSpPr/>
          <p:nvPr/>
        </p:nvCxnSpPr>
        <p:spPr>
          <a:xfrm rot="5400000">
            <a:off x="7107254"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5400000">
            <a:off x="5249867"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5400000">
            <a:off x="3535354"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椭圆 11"/>
          <p:cNvSpPr/>
          <p:nvPr/>
        </p:nvSpPr>
        <p:spPr>
          <a:xfrm>
            <a:off x="3428992"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2014</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102" name="椭圆 11"/>
          <p:cNvSpPr/>
          <p:nvPr/>
        </p:nvSpPr>
        <p:spPr>
          <a:xfrm>
            <a:off x="5143504"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2018</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103" name="椭圆 11"/>
          <p:cNvSpPr/>
          <p:nvPr/>
        </p:nvSpPr>
        <p:spPr>
          <a:xfrm>
            <a:off x="7000892"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2020</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cxnSp>
        <p:nvCxnSpPr>
          <p:cNvPr id="112" name="直接连接符 111"/>
          <p:cNvCxnSpPr/>
          <p:nvPr/>
        </p:nvCxnSpPr>
        <p:spPr>
          <a:xfrm rot="5400000">
            <a:off x="6180149"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5400000">
            <a:off x="4392611"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椭圆 11"/>
          <p:cNvSpPr/>
          <p:nvPr/>
        </p:nvSpPr>
        <p:spPr>
          <a:xfrm rot="10800000">
            <a:off x="4286248"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109" name="椭圆 11"/>
          <p:cNvSpPr/>
          <p:nvPr/>
        </p:nvSpPr>
        <p:spPr>
          <a:xfrm rot="10800000">
            <a:off x="6072199"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111" name="TextBox 110"/>
          <p:cNvSpPr txBox="1"/>
          <p:nvPr/>
        </p:nvSpPr>
        <p:spPr>
          <a:xfrm>
            <a:off x="4286248" y="3929072"/>
            <a:ext cx="857256" cy="338554"/>
          </a:xfrm>
          <a:prstGeom prst="rect">
            <a:avLst/>
          </a:prstGeom>
          <a:noFill/>
        </p:spPr>
        <p:txBody>
          <a:bodyPr wrap="square" rtlCol="0">
            <a:spAutoFit/>
          </a:bodyPr>
          <a:lstStyle/>
          <a:p>
            <a:pPr algn="ctr"/>
            <a:r>
              <a:rPr lang="en-US" altLang="zh-CN" sz="1600" dirty="0" smtClean="0"/>
              <a:t>2015</a:t>
            </a:r>
            <a:r>
              <a:rPr lang="zh-CN" altLang="en-US" sz="1600" dirty="0" smtClean="0"/>
              <a:t>年</a:t>
            </a:r>
            <a:endParaRPr lang="zh-CN" altLang="en-US" sz="1600" dirty="0"/>
          </a:p>
        </p:txBody>
      </p:sp>
      <p:sp>
        <p:nvSpPr>
          <p:cNvPr id="110" name="TextBox 109"/>
          <p:cNvSpPr txBox="1"/>
          <p:nvPr/>
        </p:nvSpPr>
        <p:spPr>
          <a:xfrm>
            <a:off x="6072198" y="3929072"/>
            <a:ext cx="857256" cy="338554"/>
          </a:xfrm>
          <a:prstGeom prst="rect">
            <a:avLst/>
          </a:prstGeom>
          <a:noFill/>
        </p:spPr>
        <p:txBody>
          <a:bodyPr wrap="square" rtlCol="0">
            <a:spAutoFit/>
          </a:bodyPr>
          <a:lstStyle/>
          <a:p>
            <a:pPr algn="ctr"/>
            <a:r>
              <a:rPr lang="en-US" altLang="zh-CN" sz="1600" dirty="0" smtClean="0"/>
              <a:t>2019</a:t>
            </a:r>
            <a:r>
              <a:rPr lang="zh-CN" altLang="en-US" sz="1600" dirty="0" smtClean="0"/>
              <a:t>年</a:t>
            </a:r>
            <a:endParaRPr lang="zh-CN" altLang="en-US" sz="1600" dirty="0"/>
          </a:p>
        </p:txBody>
      </p:sp>
      <p:sp>
        <p:nvSpPr>
          <p:cNvPr id="114" name="TextBox 113"/>
          <p:cNvSpPr txBox="1"/>
          <p:nvPr/>
        </p:nvSpPr>
        <p:spPr>
          <a:xfrm>
            <a:off x="928662" y="3947708"/>
            <a:ext cx="857256" cy="338554"/>
          </a:xfrm>
          <a:prstGeom prst="rect">
            <a:avLst/>
          </a:prstGeom>
          <a:noFill/>
        </p:spPr>
        <p:txBody>
          <a:bodyPr wrap="square" rtlCol="0">
            <a:spAutoFit/>
          </a:bodyPr>
          <a:lstStyle/>
          <a:p>
            <a:pPr algn="ctr"/>
            <a:r>
              <a:rPr lang="en-US" altLang="zh-CN" sz="1600" dirty="0" smtClean="0"/>
              <a:t>2002</a:t>
            </a:r>
            <a:r>
              <a:rPr lang="zh-CN" altLang="en-US" sz="1600" dirty="0" smtClean="0"/>
              <a:t>年</a:t>
            </a:r>
            <a:endParaRPr lang="zh-CN" altLang="en-US" sz="1600" dirty="0"/>
          </a:p>
        </p:txBody>
      </p:sp>
      <p:sp>
        <p:nvSpPr>
          <p:cNvPr id="60" name="TextBox 59"/>
          <p:cNvSpPr txBox="1"/>
          <p:nvPr/>
        </p:nvSpPr>
        <p:spPr>
          <a:xfrm>
            <a:off x="928662" y="214296"/>
            <a:ext cx="2928958" cy="338554"/>
          </a:xfrm>
          <a:prstGeom prst="rect">
            <a:avLst/>
          </a:prstGeom>
          <a:noFill/>
        </p:spPr>
        <p:txBody>
          <a:bodyPr wrap="square" rtlCol="0">
            <a:spAutoFit/>
          </a:bodyPr>
          <a:lstStyle/>
          <a:p>
            <a:r>
              <a:rPr lang="zh-CN" altLang="en-US" sz="1600" b="1" dirty="0" smtClean="0"/>
              <a:t>集团发展历程</a:t>
            </a:r>
            <a:endParaRPr lang="zh-CN" altLang="en-US" sz="1600" b="1" dirty="0"/>
          </a:p>
        </p:txBody>
      </p:sp>
      <p:sp>
        <p:nvSpPr>
          <p:cNvPr id="67" name="燕尾形 66"/>
          <p:cNvSpPr/>
          <p:nvPr/>
        </p:nvSpPr>
        <p:spPr>
          <a:xfrm>
            <a:off x="3500430"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68" name="矩形 67"/>
          <p:cNvSpPr/>
          <p:nvPr/>
        </p:nvSpPr>
        <p:spPr>
          <a:xfrm>
            <a:off x="442912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矩形 7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6" name="矩形 75"/>
          <p:cNvSpPr/>
          <p:nvPr/>
        </p:nvSpPr>
        <p:spPr>
          <a:xfrm>
            <a:off x="528638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7" name="矩形 76"/>
          <p:cNvSpPr/>
          <p:nvPr/>
        </p:nvSpPr>
        <p:spPr>
          <a:xfrm>
            <a:off x="6072198" y="39472"/>
            <a:ext cx="1000132"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发展规划</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3" name="Oval 243"/>
          <p:cNvSpPr>
            <a:spLocks noChangeArrowheads="1"/>
          </p:cNvSpPr>
          <p:nvPr/>
        </p:nvSpPr>
        <p:spPr bwMode="auto">
          <a:xfrm>
            <a:off x="814165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64" name="Oval 243"/>
          <p:cNvSpPr>
            <a:spLocks noChangeArrowheads="1"/>
          </p:cNvSpPr>
          <p:nvPr/>
        </p:nvSpPr>
        <p:spPr bwMode="auto">
          <a:xfrm>
            <a:off x="821421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65" name="直接连接符 64"/>
          <p:cNvCxnSpPr/>
          <p:nvPr/>
        </p:nvCxnSpPr>
        <p:spPr>
          <a:xfrm rot="5400000">
            <a:off x="7964510"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椭圆 11"/>
          <p:cNvSpPr/>
          <p:nvPr/>
        </p:nvSpPr>
        <p:spPr>
          <a:xfrm rot="10800000">
            <a:off x="7858148"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71" name="TextBox 70"/>
          <p:cNvSpPr txBox="1"/>
          <p:nvPr/>
        </p:nvSpPr>
        <p:spPr>
          <a:xfrm>
            <a:off x="7858148" y="3929072"/>
            <a:ext cx="857256" cy="338554"/>
          </a:xfrm>
          <a:prstGeom prst="rect">
            <a:avLst/>
          </a:prstGeom>
          <a:noFill/>
        </p:spPr>
        <p:txBody>
          <a:bodyPr wrap="square" rtlCol="0">
            <a:spAutoFit/>
          </a:bodyPr>
          <a:lstStyle/>
          <a:p>
            <a:pPr algn="ctr"/>
            <a:r>
              <a:rPr lang="en-US" altLang="zh-CN" sz="1600" dirty="0" smtClean="0"/>
              <a:t>2021</a:t>
            </a:r>
            <a:r>
              <a:rPr lang="zh-CN" altLang="en-US" sz="1600" dirty="0" smtClean="0"/>
              <a:t>年</a:t>
            </a:r>
            <a:endParaRPr lang="zh-CN" altLang="en-US" sz="1600" dirty="0"/>
          </a:p>
        </p:txBody>
      </p:sp>
      <p:sp>
        <p:nvSpPr>
          <p:cNvPr id="74" name="矩形 73"/>
          <p:cNvSpPr/>
          <p:nvPr/>
        </p:nvSpPr>
        <p:spPr>
          <a:xfrm>
            <a:off x="7358082" y="2226560"/>
            <a:ext cx="1728265" cy="532903"/>
          </a:xfrm>
          <a:prstGeom prst="rect">
            <a:avLst/>
          </a:prstGeom>
        </p:spPr>
        <p:txBody>
          <a:bodyPr wrap="square">
            <a:spAutoFit/>
          </a:bodyPr>
          <a:lstStyle/>
          <a:p>
            <a:pPr algn="ctr">
              <a:lnSpc>
                <a:spcPct val="125000"/>
              </a:lnSpc>
              <a:spcBef>
                <a:spcPts val="0"/>
              </a:spcBef>
            </a:pP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推进顶</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立分拆</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上市</a:t>
            </a: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125000"/>
              </a:lnSpc>
              <a:spcBef>
                <a:spcPts val="0"/>
              </a:spcBef>
            </a:pP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募投项目分步见效</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ransition spd="slow" advTm="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1714480" y="785800"/>
            <a:ext cx="5143536" cy="4000528"/>
            <a:chOff x="179512" y="1273101"/>
            <a:chExt cx="5107260" cy="3458890"/>
          </a:xfrm>
        </p:grpSpPr>
        <p:sp>
          <p:nvSpPr>
            <p:cNvPr id="18" name="Freeform 5"/>
            <p:cNvSpPr/>
            <p:nvPr/>
          </p:nvSpPr>
          <p:spPr bwMode="invGray">
            <a:xfrm>
              <a:off x="3156428" y="4532354"/>
              <a:ext cx="280866" cy="199637"/>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0" name="Freeform 7"/>
            <p:cNvSpPr/>
            <p:nvPr/>
          </p:nvSpPr>
          <p:spPr bwMode="invGray">
            <a:xfrm>
              <a:off x="4165957" y="1273101"/>
              <a:ext cx="1120815" cy="865845"/>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1" name="Freeform 8"/>
            <p:cNvSpPr/>
            <p:nvPr/>
          </p:nvSpPr>
          <p:spPr bwMode="invGray">
            <a:xfrm>
              <a:off x="4278569" y="1939308"/>
              <a:ext cx="841273" cy="499094"/>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2" name="Freeform 9"/>
            <p:cNvSpPr/>
            <p:nvPr/>
          </p:nvSpPr>
          <p:spPr bwMode="gray">
            <a:xfrm>
              <a:off x="4101040" y="2216332"/>
              <a:ext cx="600153" cy="490122"/>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3" name="Freeform 10"/>
            <p:cNvSpPr/>
            <p:nvPr/>
          </p:nvSpPr>
          <p:spPr bwMode="gray">
            <a:xfrm>
              <a:off x="3643971" y="2327367"/>
              <a:ext cx="560408" cy="667328"/>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4" name="Freeform 11"/>
            <p:cNvSpPr/>
            <p:nvPr/>
          </p:nvSpPr>
          <p:spPr bwMode="gray">
            <a:xfrm>
              <a:off x="3806925" y="2496722"/>
              <a:ext cx="180178" cy="159261"/>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noFill/>
            <a:ln w="6350" cap="rnd" cmpd="sng">
              <a:solidFill>
                <a:schemeClr val="bg1">
                  <a:lumMod val="50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5" name="Freeform 12"/>
            <p:cNvSpPr/>
            <p:nvPr/>
          </p:nvSpPr>
          <p:spPr bwMode="gray">
            <a:xfrm>
              <a:off x="3922187" y="2575232"/>
              <a:ext cx="141758" cy="15028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0">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noFill/>
            <a:ln w="6350" cap="rnd" cmpd="sng">
              <a:solidFill>
                <a:schemeClr val="bg1">
                  <a:lumMod val="50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6" name="Freeform 13"/>
            <p:cNvSpPr/>
            <p:nvPr/>
          </p:nvSpPr>
          <p:spPr bwMode="gray">
            <a:xfrm>
              <a:off x="3922187" y="2585326"/>
              <a:ext cx="88765" cy="50470"/>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noFill/>
            <a:ln w="6350" cap="rnd" cmpd="sng">
              <a:solidFill>
                <a:schemeClr val="bg1"/>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7" name="Freeform 14"/>
            <p:cNvSpPr/>
            <p:nvPr/>
          </p:nvSpPr>
          <p:spPr bwMode="gray">
            <a:xfrm>
              <a:off x="3795001" y="2764776"/>
              <a:ext cx="690243" cy="36002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8" name="Freeform 15"/>
            <p:cNvSpPr/>
            <p:nvPr/>
          </p:nvSpPr>
          <p:spPr bwMode="gray">
            <a:xfrm>
              <a:off x="3936759" y="3053016"/>
              <a:ext cx="572331" cy="398154"/>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9" name="Freeform 16"/>
            <p:cNvSpPr/>
            <p:nvPr/>
          </p:nvSpPr>
          <p:spPr bwMode="invGray">
            <a:xfrm>
              <a:off x="4394553" y="3341139"/>
              <a:ext cx="142917" cy="15023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 name="connsiteX0" fmla="*/ 5259 w 14229"/>
                <a:gd name="connsiteY0" fmla="*/ 2425 h 10560"/>
                <a:gd name="connsiteX1" fmla="*/ 4131 w 14229"/>
                <a:gd name="connsiteY1" fmla="*/ 2539 h 10560"/>
                <a:gd name="connsiteX2" fmla="*/ 4734 w 14229"/>
                <a:gd name="connsiteY2" fmla="*/ 6830 h 10560"/>
                <a:gd name="connsiteX3" fmla="*/ 0 w 14229"/>
                <a:gd name="connsiteY3" fmla="*/ 10091 h 10560"/>
                <a:gd name="connsiteX4" fmla="*/ 3750 w 14229"/>
                <a:gd name="connsiteY4" fmla="*/ 10135 h 10560"/>
                <a:gd name="connsiteX5" fmla="*/ 8355 w 14229"/>
                <a:gd name="connsiteY5" fmla="*/ 10560 h 10560"/>
                <a:gd name="connsiteX6" fmla="*/ 14225 w 14229"/>
                <a:gd name="connsiteY6" fmla="*/ 5800 h 10560"/>
                <a:gd name="connsiteX7" fmla="*/ 9562 w 14229"/>
                <a:gd name="connsiteY7" fmla="*/ 861 h 10560"/>
                <a:gd name="connsiteX8" fmla="*/ 7887 w 14229"/>
                <a:gd name="connsiteY8" fmla="*/ 533 h 10560"/>
                <a:gd name="connsiteX9" fmla="*/ 1336 w 14229"/>
                <a:gd name="connsiteY9" fmla="*/ 0 h 1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9" h="10560">
                  <a:moveTo>
                    <a:pt x="5259" y="2425"/>
                  </a:moveTo>
                  <a:cubicBezTo>
                    <a:pt x="5222" y="2537"/>
                    <a:pt x="4218" y="1805"/>
                    <a:pt x="4131" y="2539"/>
                  </a:cubicBezTo>
                  <a:cubicBezTo>
                    <a:pt x="4044" y="3273"/>
                    <a:pt x="5573" y="5665"/>
                    <a:pt x="4734" y="6830"/>
                  </a:cubicBezTo>
                  <a:lnTo>
                    <a:pt x="0" y="10091"/>
                  </a:lnTo>
                  <a:lnTo>
                    <a:pt x="3750" y="10135"/>
                  </a:lnTo>
                  <a:cubicBezTo>
                    <a:pt x="4078" y="10152"/>
                    <a:pt x="8027" y="10543"/>
                    <a:pt x="8355" y="10560"/>
                  </a:cubicBezTo>
                  <a:lnTo>
                    <a:pt x="14225" y="5800"/>
                  </a:lnTo>
                  <a:cubicBezTo>
                    <a:pt x="14376" y="4557"/>
                    <a:pt x="10417" y="1459"/>
                    <a:pt x="9562" y="861"/>
                  </a:cubicBezTo>
                  <a:cubicBezTo>
                    <a:pt x="8707" y="263"/>
                    <a:pt x="9208" y="1049"/>
                    <a:pt x="7887" y="533"/>
                  </a:cubicBezTo>
                  <a:lnTo>
                    <a:pt x="1336" y="0"/>
                  </a:lnTo>
                </a:path>
              </a:pathLst>
            </a:custGeom>
            <a:noFill/>
            <a:ln w="6350" cap="rnd" cmpd="sng">
              <a:solidFill>
                <a:schemeClr val="bg1">
                  <a:lumMod val="65000"/>
                </a:schemeClr>
              </a:solidFill>
              <a:prstDash val="solid"/>
              <a:round/>
            </a:ln>
            <a:effectLst/>
          </p:spPr>
          <p:txBody>
            <a:bodyPr/>
            <a:lstStyle/>
            <a:p>
              <a:endParaRPr lang="zh-CN" altLang="en-US" sz="800">
                <a:solidFill>
                  <a:schemeClr val="tx1">
                    <a:lumMod val="65000"/>
                    <a:lumOff val="35000"/>
                  </a:schemeClr>
                </a:solidFill>
                <a:effectLst/>
                <a:cs typeface="+mn-ea"/>
                <a:sym typeface="+mn-lt"/>
              </a:endParaRPr>
            </a:p>
          </p:txBody>
        </p:sp>
        <p:sp>
          <p:nvSpPr>
            <p:cNvPr id="30" name="Freeform 17"/>
            <p:cNvSpPr/>
            <p:nvPr/>
          </p:nvSpPr>
          <p:spPr bwMode="gray">
            <a:xfrm>
              <a:off x="4152708" y="3419767"/>
              <a:ext cx="381554" cy="368992"/>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1" name="Freeform 18"/>
            <p:cNvSpPr/>
            <p:nvPr/>
          </p:nvSpPr>
          <p:spPr bwMode="gray">
            <a:xfrm>
              <a:off x="3960607" y="3709129"/>
              <a:ext cx="434548" cy="458717"/>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4" name="Freeform 19"/>
            <p:cNvSpPr/>
            <p:nvPr/>
          </p:nvSpPr>
          <p:spPr bwMode="gray">
            <a:xfrm>
              <a:off x="3298186" y="3997371"/>
              <a:ext cx="804178" cy="477784"/>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36" name="Freeform 20"/>
            <p:cNvSpPr/>
            <p:nvPr/>
          </p:nvSpPr>
          <p:spPr bwMode="gray">
            <a:xfrm>
              <a:off x="2762951" y="3907645"/>
              <a:ext cx="792255" cy="477784"/>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8" name="Freeform 21"/>
            <p:cNvSpPr/>
            <p:nvPr/>
          </p:nvSpPr>
          <p:spPr bwMode="invGray">
            <a:xfrm>
              <a:off x="2687434" y="3639592"/>
              <a:ext cx="588229" cy="4396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2" name="Freeform 22"/>
            <p:cNvSpPr/>
            <p:nvPr/>
          </p:nvSpPr>
          <p:spPr bwMode="invGray">
            <a:xfrm>
              <a:off x="2023689" y="3609310"/>
              <a:ext cx="906191" cy="7660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3" name="Freeform 23"/>
            <p:cNvSpPr/>
            <p:nvPr/>
          </p:nvSpPr>
          <p:spPr bwMode="invGray">
            <a:xfrm>
              <a:off x="331869" y="2723278"/>
              <a:ext cx="1926318" cy="9757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7" name="Freeform 24"/>
            <p:cNvSpPr/>
            <p:nvPr/>
          </p:nvSpPr>
          <p:spPr bwMode="gray">
            <a:xfrm>
              <a:off x="2141600" y="3122552"/>
              <a:ext cx="1209580" cy="786214"/>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8" name="Freeform 25"/>
            <p:cNvSpPr/>
            <p:nvPr/>
          </p:nvSpPr>
          <p:spPr bwMode="invGray">
            <a:xfrm>
              <a:off x="1440759" y="2575231"/>
              <a:ext cx="1249325" cy="767147"/>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9" name="Freeform 26"/>
            <p:cNvSpPr/>
            <p:nvPr/>
          </p:nvSpPr>
          <p:spPr bwMode="gray">
            <a:xfrm>
              <a:off x="3706238" y="3548745"/>
              <a:ext cx="486216" cy="530498"/>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0" name="Freeform 27"/>
            <p:cNvSpPr/>
            <p:nvPr/>
          </p:nvSpPr>
          <p:spPr bwMode="gray">
            <a:xfrm>
              <a:off x="3221345" y="3548745"/>
              <a:ext cx="561732" cy="520404"/>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1" name="Freeform 28"/>
            <p:cNvSpPr/>
            <p:nvPr/>
          </p:nvSpPr>
          <p:spPr bwMode="gray">
            <a:xfrm>
              <a:off x="3172327" y="3252653"/>
              <a:ext cx="777681" cy="397032"/>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2" name="Freeform 29"/>
            <p:cNvSpPr/>
            <p:nvPr/>
          </p:nvSpPr>
          <p:spPr bwMode="gray">
            <a:xfrm>
              <a:off x="3795002" y="3112459"/>
              <a:ext cx="484891" cy="478906"/>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3" name="Freeform 30"/>
            <p:cNvSpPr/>
            <p:nvPr/>
          </p:nvSpPr>
          <p:spPr bwMode="gray">
            <a:xfrm>
              <a:off x="3363103" y="2963292"/>
              <a:ext cx="600154" cy="447503"/>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4" name="Freeform 31"/>
            <p:cNvSpPr/>
            <p:nvPr/>
          </p:nvSpPr>
          <p:spPr bwMode="invGray">
            <a:xfrm>
              <a:off x="3351181" y="2556165"/>
              <a:ext cx="396127" cy="568630"/>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5" name="Freeform 32"/>
            <p:cNvSpPr/>
            <p:nvPr/>
          </p:nvSpPr>
          <p:spPr bwMode="gray">
            <a:xfrm>
              <a:off x="2929882" y="2654863"/>
              <a:ext cx="511389" cy="755931"/>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6" name="Freeform 33"/>
            <p:cNvSpPr/>
            <p:nvPr/>
          </p:nvSpPr>
          <p:spPr bwMode="invGray">
            <a:xfrm>
              <a:off x="2834491" y="2664957"/>
              <a:ext cx="279541" cy="389182"/>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7" name="Freeform 34"/>
            <p:cNvSpPr/>
            <p:nvPr/>
          </p:nvSpPr>
          <p:spPr bwMode="invGray">
            <a:xfrm>
              <a:off x="1834237" y="2278018"/>
              <a:ext cx="1364586" cy="1044173"/>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8" name="Freeform 35"/>
            <p:cNvSpPr/>
            <p:nvPr/>
          </p:nvSpPr>
          <p:spPr bwMode="invGray">
            <a:xfrm>
              <a:off x="2267460" y="1313478"/>
              <a:ext cx="2266802" cy="1542144"/>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9" name="Freeform 36"/>
            <p:cNvSpPr/>
            <p:nvPr/>
          </p:nvSpPr>
          <p:spPr bwMode="invGray">
            <a:xfrm>
              <a:off x="179512" y="1572557"/>
              <a:ext cx="2025682" cy="1283064"/>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60" name="Freeform 37"/>
            <p:cNvSpPr/>
            <p:nvPr/>
          </p:nvSpPr>
          <p:spPr bwMode="invGray">
            <a:xfrm>
              <a:off x="4395155" y="3927833"/>
              <a:ext cx="202700" cy="320767"/>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grpSp>
      <p:sp>
        <p:nvSpPr>
          <p:cNvPr id="90" name="KSO_Shape"/>
          <p:cNvSpPr/>
          <p:nvPr/>
        </p:nvSpPr>
        <p:spPr>
          <a:xfrm>
            <a:off x="5214942" y="400051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1" name="KSO_Shape"/>
          <p:cNvSpPr/>
          <p:nvPr/>
        </p:nvSpPr>
        <p:spPr>
          <a:xfrm>
            <a:off x="4929190" y="350044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2" name="KSO_Shape"/>
          <p:cNvSpPr/>
          <p:nvPr/>
        </p:nvSpPr>
        <p:spPr>
          <a:xfrm>
            <a:off x="5857884" y="314325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3" name="KSO_Shape"/>
          <p:cNvSpPr/>
          <p:nvPr/>
        </p:nvSpPr>
        <p:spPr>
          <a:xfrm>
            <a:off x="5572132" y="314325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4" name="KSO_Shape"/>
          <p:cNvSpPr/>
          <p:nvPr/>
        </p:nvSpPr>
        <p:spPr>
          <a:xfrm>
            <a:off x="5857884" y="292894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14" name="肘形连接符 113"/>
          <p:cNvCxnSpPr>
            <a:endCxn id="94" idx="3"/>
          </p:cNvCxnSpPr>
          <p:nvPr/>
        </p:nvCxnSpPr>
        <p:spPr>
          <a:xfrm rot="5400000">
            <a:off x="6391336" y="2152085"/>
            <a:ext cx="424837" cy="1397497"/>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肘形连接符 113"/>
          <p:cNvCxnSpPr>
            <a:stCxn id="1034" idx="1"/>
            <a:endCxn id="92" idx="3"/>
          </p:cNvCxnSpPr>
          <p:nvPr/>
        </p:nvCxnSpPr>
        <p:spPr>
          <a:xfrm rot="10800000">
            <a:off x="5905006" y="3277567"/>
            <a:ext cx="238631" cy="656263"/>
          </a:xfrm>
          <a:prstGeom prst="bentConnector3">
            <a:avLst>
              <a:gd name="adj1" fmla="val 9876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肘形连接符 113"/>
          <p:cNvCxnSpPr>
            <a:stCxn id="90" idx="3"/>
          </p:cNvCxnSpPr>
          <p:nvPr/>
        </p:nvCxnSpPr>
        <p:spPr>
          <a:xfrm flipH="1" flipV="1">
            <a:off x="3000364" y="3998123"/>
            <a:ext cx="2261699" cy="136699"/>
          </a:xfrm>
          <a:prstGeom prst="bentConnector3">
            <a:avLst>
              <a:gd name="adj1" fmla="val 562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肘形连接符 132"/>
          <p:cNvCxnSpPr>
            <a:stCxn id="1031" idx="2"/>
            <a:endCxn id="91" idx="3"/>
          </p:cNvCxnSpPr>
          <p:nvPr/>
        </p:nvCxnSpPr>
        <p:spPr>
          <a:xfrm rot="16200000" flipH="1">
            <a:off x="2719393" y="1377837"/>
            <a:ext cx="972531" cy="3541305"/>
          </a:xfrm>
          <a:prstGeom prst="bentConnector4">
            <a:avLst>
              <a:gd name="adj1" fmla="val 43095"/>
              <a:gd name="adj2" fmla="val 5451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1"/>
          <a:srcRect/>
          <a:stretch>
            <a:fillRect/>
          </a:stretch>
        </p:blipFill>
        <p:spPr bwMode="auto">
          <a:xfrm>
            <a:off x="571472" y="1214428"/>
            <a:ext cx="1727067" cy="1447797"/>
          </a:xfrm>
          <a:prstGeom prst="rect">
            <a:avLst/>
          </a:prstGeom>
          <a:noFill/>
          <a:ln w="9525">
            <a:noFill/>
            <a:miter lim="800000"/>
            <a:headEnd/>
            <a:tailEnd/>
          </a:ln>
          <a:effectLst/>
        </p:spPr>
      </p:pic>
      <p:pic>
        <p:nvPicPr>
          <p:cNvPr id="1032" name="Picture 8"/>
          <p:cNvPicPr>
            <a:picLocks noChangeAspect="1" noChangeArrowheads="1"/>
          </p:cNvPicPr>
          <p:nvPr/>
        </p:nvPicPr>
        <p:blipFill>
          <a:blip r:embed="rId2"/>
          <a:srcRect/>
          <a:stretch>
            <a:fillRect/>
          </a:stretch>
        </p:blipFill>
        <p:spPr bwMode="auto">
          <a:xfrm>
            <a:off x="3357554" y="700086"/>
            <a:ext cx="1500198" cy="130016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a:srcRect/>
          <a:stretch>
            <a:fillRect/>
          </a:stretch>
        </p:blipFill>
        <p:spPr bwMode="auto">
          <a:xfrm>
            <a:off x="6143636" y="3214692"/>
            <a:ext cx="1938993" cy="1438273"/>
          </a:xfrm>
          <a:prstGeom prst="rect">
            <a:avLst/>
          </a:prstGeom>
          <a:noFill/>
          <a:ln w="9525">
            <a:noFill/>
            <a:miter lim="800000"/>
            <a:headEnd/>
            <a:tailEnd/>
          </a:ln>
          <a:effectLst/>
        </p:spPr>
      </p:pic>
      <p:sp>
        <p:nvSpPr>
          <p:cNvPr id="61" name="TextBox 60"/>
          <p:cNvSpPr txBox="1"/>
          <p:nvPr/>
        </p:nvSpPr>
        <p:spPr>
          <a:xfrm>
            <a:off x="928662" y="214296"/>
            <a:ext cx="2928958" cy="338554"/>
          </a:xfrm>
          <a:prstGeom prst="rect">
            <a:avLst/>
          </a:prstGeom>
          <a:noFill/>
        </p:spPr>
        <p:txBody>
          <a:bodyPr wrap="square" rtlCol="0">
            <a:spAutoFit/>
          </a:bodyPr>
          <a:lstStyle/>
          <a:p>
            <a:r>
              <a:rPr lang="zh-CN" altLang="en-US" sz="1600" b="1" dirty="0" smtClean="0"/>
              <a:t>集团产业布局</a:t>
            </a:r>
            <a:endParaRPr lang="zh-CN" altLang="en-US" sz="1600" b="1" dirty="0"/>
          </a:p>
        </p:txBody>
      </p:sp>
      <p:pic>
        <p:nvPicPr>
          <p:cNvPr id="2050" name="Picture 2"/>
          <p:cNvPicPr>
            <a:picLocks noChangeAspect="1" noChangeArrowheads="1"/>
          </p:cNvPicPr>
          <p:nvPr/>
        </p:nvPicPr>
        <p:blipFill>
          <a:blip r:embed="rId4"/>
          <a:srcRect/>
          <a:stretch>
            <a:fillRect/>
          </a:stretch>
        </p:blipFill>
        <p:spPr bwMode="auto">
          <a:xfrm>
            <a:off x="1000100" y="3429006"/>
            <a:ext cx="2019300" cy="12953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6357950" y="1285866"/>
            <a:ext cx="1771650" cy="1362075"/>
          </a:xfrm>
          <a:prstGeom prst="rect">
            <a:avLst/>
          </a:prstGeom>
          <a:noFill/>
          <a:ln w="9525">
            <a:noFill/>
            <a:miter lim="800000"/>
            <a:headEnd/>
            <a:tailEnd/>
          </a:ln>
          <a:effectLst/>
        </p:spPr>
      </p:pic>
      <p:cxnSp>
        <p:nvCxnSpPr>
          <p:cNvPr id="65" name="肘形连接符 95"/>
          <p:cNvCxnSpPr/>
          <p:nvPr/>
        </p:nvCxnSpPr>
        <p:spPr>
          <a:xfrm rot="16200000" flipH="1">
            <a:off x="4232693" y="1891006"/>
            <a:ext cx="1277320" cy="1495800"/>
          </a:xfrm>
          <a:prstGeom prst="bentConnector4">
            <a:avLst>
              <a:gd name="adj1" fmla="val 44742"/>
              <a:gd name="adj2" fmla="val 2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2" name="燕尾形 61"/>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66" name="矩形 65"/>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7" name="矩形 6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
          <a:srcRect/>
          <a:stretch>
            <a:fillRect/>
          </a:stretch>
        </p:blipFill>
        <p:spPr bwMode="auto">
          <a:xfrm>
            <a:off x="7429520" y="2556442"/>
            <a:ext cx="928694" cy="7296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2"/>
          <a:srcRect/>
          <a:stretch>
            <a:fillRect/>
          </a:stretch>
        </p:blipFill>
        <p:spPr bwMode="auto">
          <a:xfrm>
            <a:off x="5929322" y="2534650"/>
            <a:ext cx="1000132" cy="7514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286249" y="2556442"/>
            <a:ext cx="928693" cy="7296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00364" y="2549302"/>
            <a:ext cx="1071570" cy="734844"/>
          </a:xfrm>
          <a:prstGeom prst="rect">
            <a:avLst/>
          </a:prstGeom>
          <a:noFill/>
          <a:ln w="9525">
            <a:noFill/>
            <a:miter lim="800000"/>
            <a:headEnd/>
            <a:tailEnd/>
          </a:ln>
          <a:effectLst/>
        </p:spPr>
      </p:pic>
      <p:sp>
        <p:nvSpPr>
          <p:cNvPr id="4" name="圆角矩形 3"/>
          <p:cNvSpPr/>
          <p:nvPr/>
        </p:nvSpPr>
        <p:spPr>
          <a:xfrm>
            <a:off x="3071801" y="1500180"/>
            <a:ext cx="2428893"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chemeClr val="tx1"/>
                </a:solidFill>
              </a:rPr>
              <a:t>楚  江  新  材</a:t>
            </a:r>
            <a:endParaRPr lang="zh-CN" altLang="en-US" sz="2100" b="1" dirty="0">
              <a:solidFill>
                <a:schemeClr val="tx1"/>
              </a:solidFill>
            </a:endParaRPr>
          </a:p>
        </p:txBody>
      </p:sp>
      <p:cxnSp>
        <p:nvCxnSpPr>
          <p:cNvPr id="5" name="直接连接符 4"/>
          <p:cNvCxnSpPr/>
          <p:nvPr/>
        </p:nvCxnSpPr>
        <p:spPr>
          <a:xfrm>
            <a:off x="1000100" y="2000246"/>
            <a:ext cx="6858048"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358349" y="2071284"/>
            <a:ext cx="142877" cy="7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929062" y="2071285"/>
            <a:ext cx="142876" cy="7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643838" y="2071285"/>
            <a:ext cx="142876" cy="7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7787109" y="2071286"/>
            <a:ext cx="142877" cy="7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500034"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精密铜带</a:t>
            </a:r>
            <a:endParaRPr lang="zh-CN" altLang="en-US" sz="1400" dirty="0">
              <a:solidFill>
                <a:schemeClr val="tx1"/>
              </a:solidFill>
            </a:endParaRPr>
          </a:p>
        </p:txBody>
      </p:sp>
      <p:sp>
        <p:nvSpPr>
          <p:cNvPr id="46" name="圆角矩形 45"/>
          <p:cNvSpPr/>
          <p:nvPr/>
        </p:nvSpPr>
        <p:spPr>
          <a:xfrm>
            <a:off x="2928926" y="2143122"/>
            <a:ext cx="1143008"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铜合金线材</a:t>
            </a:r>
            <a:endParaRPr lang="zh-CN" altLang="en-US" sz="1400" dirty="0">
              <a:solidFill>
                <a:schemeClr val="tx1"/>
              </a:solidFill>
            </a:endParaRPr>
          </a:p>
        </p:txBody>
      </p:sp>
      <p:sp>
        <p:nvSpPr>
          <p:cNvPr id="47" name="圆角矩形 46"/>
          <p:cNvSpPr/>
          <p:nvPr/>
        </p:nvSpPr>
        <p:spPr>
          <a:xfrm>
            <a:off x="4214810"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精密特钢</a:t>
            </a:r>
            <a:endParaRPr lang="zh-CN" altLang="en-US" sz="1400" dirty="0">
              <a:solidFill>
                <a:schemeClr val="tx1"/>
              </a:solidFill>
            </a:endParaRPr>
          </a:p>
        </p:txBody>
      </p:sp>
      <p:sp>
        <p:nvSpPr>
          <p:cNvPr id="48" name="圆角矩形 47"/>
          <p:cNvSpPr/>
          <p:nvPr/>
        </p:nvSpPr>
        <p:spPr>
          <a:xfrm>
            <a:off x="5929322"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天鸟高新</a:t>
            </a:r>
            <a:endParaRPr lang="zh-CN" altLang="en-US" sz="1400" dirty="0">
              <a:solidFill>
                <a:schemeClr val="tx1"/>
              </a:solidFill>
            </a:endParaRPr>
          </a:p>
        </p:txBody>
      </p:sp>
      <p:sp>
        <p:nvSpPr>
          <p:cNvPr id="49" name="圆角矩形 48"/>
          <p:cNvSpPr/>
          <p:nvPr/>
        </p:nvSpPr>
        <p:spPr>
          <a:xfrm>
            <a:off x="7358082"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顶立科技</a:t>
            </a:r>
            <a:endParaRPr lang="zh-CN" altLang="en-US" sz="1400" dirty="0">
              <a:solidFill>
                <a:schemeClr val="tx1"/>
              </a:solidFill>
            </a:endParaRPr>
          </a:p>
        </p:txBody>
      </p:sp>
      <p:sp>
        <p:nvSpPr>
          <p:cNvPr id="50" name="圆角矩形 49"/>
          <p:cNvSpPr/>
          <p:nvPr/>
        </p:nvSpPr>
        <p:spPr>
          <a:xfrm>
            <a:off x="1643042" y="2143122"/>
            <a:ext cx="1143008"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高端铜导体</a:t>
            </a:r>
            <a:endParaRPr lang="zh-CN" altLang="en-US" sz="1400" dirty="0">
              <a:solidFill>
                <a:schemeClr val="tx1"/>
              </a:solidFill>
            </a:endParaRPr>
          </a:p>
        </p:txBody>
      </p:sp>
      <p:cxnSp>
        <p:nvCxnSpPr>
          <p:cNvPr id="72" name="直接连接符 71"/>
          <p:cNvCxnSpPr/>
          <p:nvPr/>
        </p:nvCxnSpPr>
        <p:spPr>
          <a:xfrm rot="5400000">
            <a:off x="2143902" y="2070890"/>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3429786" y="2070890"/>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714480" y="1355716"/>
            <a:ext cx="5000660"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圆角矩形 80"/>
          <p:cNvSpPr/>
          <p:nvPr/>
        </p:nvSpPr>
        <p:spPr>
          <a:xfrm>
            <a:off x="1142976" y="727149"/>
            <a:ext cx="1143008"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楚江集团</a:t>
            </a:r>
            <a:r>
              <a:rPr lang="en-US" altLang="zh-CN" sz="1400" dirty="0" smtClean="0">
                <a:solidFill>
                  <a:schemeClr val="tx1"/>
                </a:solidFill>
              </a:rPr>
              <a:t>32.35%</a:t>
            </a:r>
            <a:endParaRPr lang="zh-CN" altLang="en-US" sz="1400" dirty="0">
              <a:solidFill>
                <a:schemeClr val="tx1"/>
              </a:solidFill>
            </a:endParaRPr>
          </a:p>
        </p:txBody>
      </p:sp>
      <p:sp>
        <p:nvSpPr>
          <p:cNvPr id="82" name="圆角矩形 81"/>
          <p:cNvSpPr/>
          <p:nvPr/>
        </p:nvSpPr>
        <p:spPr>
          <a:xfrm>
            <a:off x="3071802" y="727149"/>
            <a:ext cx="2357454"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国家军民融合产业基金</a:t>
            </a:r>
            <a:endParaRPr lang="en-US" altLang="zh-CN" sz="1400" dirty="0" smtClean="0">
              <a:solidFill>
                <a:schemeClr val="tx1"/>
              </a:solidFill>
            </a:endParaRPr>
          </a:p>
          <a:p>
            <a:pPr algn="ctr"/>
            <a:r>
              <a:rPr lang="en-US" altLang="zh-CN" sz="1400" dirty="0" smtClean="0">
                <a:solidFill>
                  <a:schemeClr val="tx1"/>
                </a:solidFill>
              </a:rPr>
              <a:t>5%</a:t>
            </a:r>
            <a:endParaRPr lang="zh-CN" altLang="en-US" sz="1400" dirty="0">
              <a:solidFill>
                <a:schemeClr val="tx1"/>
              </a:solidFill>
            </a:endParaRPr>
          </a:p>
        </p:txBody>
      </p:sp>
      <p:sp>
        <p:nvSpPr>
          <p:cNvPr id="83" name="圆角矩形 82"/>
          <p:cNvSpPr/>
          <p:nvPr/>
        </p:nvSpPr>
        <p:spPr>
          <a:xfrm>
            <a:off x="6143636" y="727149"/>
            <a:ext cx="1143008"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社会公众股</a:t>
            </a:r>
            <a:endParaRPr lang="en-US" altLang="zh-CN" sz="1400" dirty="0" smtClean="0">
              <a:solidFill>
                <a:schemeClr val="tx1"/>
              </a:solidFill>
            </a:endParaRPr>
          </a:p>
          <a:p>
            <a:pPr algn="ctr"/>
            <a:r>
              <a:rPr lang="en-US" altLang="zh-CN" sz="1400" dirty="0" smtClean="0">
                <a:solidFill>
                  <a:schemeClr val="tx1"/>
                </a:solidFill>
              </a:rPr>
              <a:t>62.65%</a:t>
            </a:r>
            <a:endParaRPr lang="zh-CN" altLang="en-US" sz="1400" dirty="0">
              <a:solidFill>
                <a:schemeClr val="tx1"/>
              </a:solidFill>
            </a:endParaRPr>
          </a:p>
        </p:txBody>
      </p:sp>
      <p:cxnSp>
        <p:nvCxnSpPr>
          <p:cNvPr id="84" name="直接连接符 83"/>
          <p:cNvCxnSpPr/>
          <p:nvPr/>
        </p:nvCxnSpPr>
        <p:spPr>
          <a:xfrm rot="5400000">
            <a:off x="4214810" y="1928014"/>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5400000">
            <a:off x="4144167" y="1356511"/>
            <a:ext cx="285750"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5400000">
            <a:off x="1643042" y="1285072"/>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a:off x="6642908" y="1285072"/>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500035" y="2571750"/>
            <a:ext cx="1000132" cy="7143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1714481" y="2571750"/>
            <a:ext cx="1000131" cy="714379"/>
          </a:xfrm>
          <a:prstGeom prst="rect">
            <a:avLst/>
          </a:prstGeom>
          <a:noFill/>
          <a:ln w="9525">
            <a:noFill/>
            <a:miter lim="800000"/>
            <a:headEnd/>
            <a:tailEnd/>
          </a:ln>
          <a:effectLst/>
        </p:spPr>
      </p:pic>
      <p:sp>
        <p:nvSpPr>
          <p:cNvPr id="44" name="TextBox 43"/>
          <p:cNvSpPr txBox="1"/>
          <p:nvPr/>
        </p:nvSpPr>
        <p:spPr>
          <a:xfrm>
            <a:off x="357158" y="3429006"/>
            <a:ext cx="1214446" cy="1169551"/>
          </a:xfrm>
          <a:prstGeom prst="rect">
            <a:avLst/>
          </a:prstGeom>
          <a:noFill/>
        </p:spPr>
        <p:txBody>
          <a:bodyPr wrap="square" rtlCol="0">
            <a:spAutoFit/>
          </a:bodyPr>
          <a:lstStyle/>
          <a:p>
            <a:r>
              <a:rPr lang="zh-CN" altLang="en-US" sz="1000" dirty="0" smtClean="0"/>
              <a:t>覆盖黄铜、紫铜、青铜、白铜、高铜等系列品种。</a:t>
            </a:r>
            <a:endParaRPr lang="en-US" altLang="zh-CN" sz="1000" dirty="0" smtClean="0"/>
          </a:p>
          <a:p>
            <a:r>
              <a:rPr lang="zh-CN" altLang="en-US" sz="1000" dirty="0" smtClean="0"/>
              <a:t>规模</a:t>
            </a:r>
            <a:r>
              <a:rPr lang="zh-CN" altLang="en-US" sz="1000" dirty="0" smtClean="0">
                <a:solidFill>
                  <a:schemeClr val="accent6">
                    <a:lumMod val="75000"/>
                  </a:schemeClr>
                </a:solidFill>
              </a:rPr>
              <a:t>全国第一</a:t>
            </a:r>
            <a:r>
              <a:rPr lang="zh-CN" altLang="en-US" sz="1000" dirty="0" smtClean="0"/>
              <a:t>，向全球第一迈进，黄铜系列产品是国内</a:t>
            </a:r>
            <a:r>
              <a:rPr lang="zh-CN" altLang="en-US" sz="1000" dirty="0" smtClean="0">
                <a:solidFill>
                  <a:schemeClr val="accent6">
                    <a:lumMod val="75000"/>
                  </a:schemeClr>
                </a:solidFill>
              </a:rPr>
              <a:t>第一品牌</a:t>
            </a:r>
            <a:r>
              <a:rPr lang="zh-CN" altLang="en-US" sz="1000" dirty="0" smtClean="0"/>
              <a:t>。</a:t>
            </a:r>
            <a:endParaRPr lang="zh-CN" altLang="en-US" sz="1000" dirty="0"/>
          </a:p>
        </p:txBody>
      </p:sp>
      <p:sp>
        <p:nvSpPr>
          <p:cNvPr id="56" name="TextBox 55"/>
          <p:cNvSpPr txBox="1"/>
          <p:nvPr/>
        </p:nvSpPr>
        <p:spPr>
          <a:xfrm>
            <a:off x="1071538" y="1571618"/>
            <a:ext cx="1571636" cy="338554"/>
          </a:xfrm>
          <a:prstGeom prst="rect">
            <a:avLst/>
          </a:prstGeom>
          <a:noFill/>
        </p:spPr>
        <p:txBody>
          <a:bodyPr wrap="square" rtlCol="0">
            <a:spAutoFit/>
          </a:bodyPr>
          <a:lstStyle/>
          <a:p>
            <a:r>
              <a:rPr lang="zh-CN" altLang="en-US" sz="1600" dirty="0" smtClean="0"/>
              <a:t>先进基础材料</a:t>
            </a:r>
            <a:endParaRPr lang="zh-CN" altLang="en-US" sz="1600" dirty="0"/>
          </a:p>
        </p:txBody>
      </p:sp>
      <p:sp>
        <p:nvSpPr>
          <p:cNvPr id="57" name="TextBox 56"/>
          <p:cNvSpPr txBox="1"/>
          <p:nvPr/>
        </p:nvSpPr>
        <p:spPr>
          <a:xfrm>
            <a:off x="6429388" y="1590254"/>
            <a:ext cx="1285884" cy="338554"/>
          </a:xfrm>
          <a:prstGeom prst="rect">
            <a:avLst/>
          </a:prstGeom>
          <a:noFill/>
        </p:spPr>
        <p:txBody>
          <a:bodyPr wrap="square" rtlCol="0">
            <a:spAutoFit/>
          </a:bodyPr>
          <a:lstStyle/>
          <a:p>
            <a:r>
              <a:rPr lang="zh-CN" altLang="en-US" sz="1600" dirty="0" smtClean="0"/>
              <a:t>军工新材料</a:t>
            </a:r>
            <a:endParaRPr lang="zh-CN" altLang="en-US" sz="1600" dirty="0"/>
          </a:p>
        </p:txBody>
      </p:sp>
      <p:sp>
        <p:nvSpPr>
          <p:cNvPr id="58" name="TextBox 57"/>
          <p:cNvSpPr txBox="1"/>
          <p:nvPr/>
        </p:nvSpPr>
        <p:spPr>
          <a:xfrm>
            <a:off x="357158" y="1928808"/>
            <a:ext cx="5000660" cy="1421928"/>
          </a:xfrm>
          <a:prstGeom prst="rect">
            <a:avLst/>
          </a:prstGeom>
          <a:noFill/>
          <a:ln>
            <a:solidFill>
              <a:srgbClr val="003282"/>
            </a:solidFill>
            <a:prstDash val="dash"/>
          </a:ln>
        </p:spPr>
        <p:txBody>
          <a:bodyPr wrap="square" rtlCol="0">
            <a:spAutoFit/>
          </a:bodyPr>
          <a:lstStyle/>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p:txBody>
      </p:sp>
      <p:sp>
        <p:nvSpPr>
          <p:cNvPr id="60" name="TextBox 59"/>
          <p:cNvSpPr txBox="1"/>
          <p:nvPr/>
        </p:nvSpPr>
        <p:spPr>
          <a:xfrm>
            <a:off x="5715008" y="1935640"/>
            <a:ext cx="2786082" cy="1421928"/>
          </a:xfrm>
          <a:prstGeom prst="rect">
            <a:avLst/>
          </a:prstGeom>
          <a:noFill/>
          <a:ln>
            <a:solidFill>
              <a:srgbClr val="003282"/>
            </a:solidFill>
            <a:prstDash val="dash"/>
          </a:ln>
        </p:spPr>
        <p:txBody>
          <a:bodyPr wrap="square" rtlCol="0">
            <a:spAutoFit/>
          </a:bodyPr>
          <a:lstStyle/>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zh-CN" altLang="en-US" sz="1600" dirty="0" smtClean="0"/>
          </a:p>
        </p:txBody>
      </p:sp>
      <p:sp>
        <p:nvSpPr>
          <p:cNvPr id="69" name="TextBox 68"/>
          <p:cNvSpPr txBox="1"/>
          <p:nvPr/>
        </p:nvSpPr>
        <p:spPr>
          <a:xfrm>
            <a:off x="1571604" y="3429006"/>
            <a:ext cx="1214446" cy="1169551"/>
          </a:xfrm>
          <a:prstGeom prst="rect">
            <a:avLst/>
          </a:prstGeom>
          <a:noFill/>
        </p:spPr>
        <p:txBody>
          <a:bodyPr wrap="square" rtlCol="0">
            <a:spAutoFit/>
          </a:bodyPr>
          <a:lstStyle/>
          <a:p>
            <a:r>
              <a:rPr lang="zh-CN" altLang="en-US" sz="1000" dirty="0" smtClean="0"/>
              <a:t>包括导电铜杆、高精度圆铜线、镀锡软圆铜线、铜绞并线等。</a:t>
            </a:r>
            <a:endParaRPr lang="en-US" altLang="zh-CN" sz="1000" dirty="0" smtClean="0"/>
          </a:p>
          <a:p>
            <a:r>
              <a:rPr lang="zh-CN" altLang="en-US" sz="1000" dirty="0" smtClean="0"/>
              <a:t>其中，高精度圆铜线、镀锡软圆铜线销量全国</a:t>
            </a:r>
            <a:r>
              <a:rPr lang="zh-CN" altLang="en-US" sz="1000" dirty="0" smtClean="0">
                <a:solidFill>
                  <a:schemeClr val="accent6">
                    <a:lumMod val="75000"/>
                  </a:schemeClr>
                </a:solidFill>
              </a:rPr>
              <a:t>第一位</a:t>
            </a:r>
            <a:r>
              <a:rPr lang="zh-CN" altLang="en-US" sz="1000" dirty="0" smtClean="0"/>
              <a:t>。</a:t>
            </a:r>
            <a:endParaRPr lang="zh-CN" altLang="en-US" sz="1000" dirty="0"/>
          </a:p>
        </p:txBody>
      </p:sp>
      <p:sp>
        <p:nvSpPr>
          <p:cNvPr id="70" name="TextBox 69"/>
          <p:cNvSpPr txBox="1"/>
          <p:nvPr/>
        </p:nvSpPr>
        <p:spPr>
          <a:xfrm>
            <a:off x="2857488" y="3429006"/>
            <a:ext cx="1214446" cy="861774"/>
          </a:xfrm>
          <a:prstGeom prst="rect">
            <a:avLst/>
          </a:prstGeom>
          <a:noFill/>
        </p:spPr>
        <p:txBody>
          <a:bodyPr wrap="square" rtlCol="0">
            <a:spAutoFit/>
          </a:bodyPr>
          <a:lstStyle/>
          <a:p>
            <a:r>
              <a:rPr lang="zh-CN" altLang="en-US" sz="1000" dirty="0" smtClean="0"/>
              <a:t>黄铜、白铜及青铜合金三大系列。</a:t>
            </a:r>
            <a:endParaRPr lang="en-US" altLang="zh-CN" sz="1000" dirty="0" smtClean="0"/>
          </a:p>
          <a:p>
            <a:r>
              <a:rPr lang="zh-CN" altLang="en-US" sz="1000" dirty="0" smtClean="0"/>
              <a:t>其中，大卷插针和</a:t>
            </a:r>
            <a:r>
              <a:rPr lang="en-US" altLang="zh-CN" sz="1000" dirty="0" smtClean="0"/>
              <a:t>Y</a:t>
            </a:r>
            <a:r>
              <a:rPr lang="zh-CN" altLang="en-US" sz="1000" dirty="0" smtClean="0"/>
              <a:t>型拉链线位列国内</a:t>
            </a:r>
            <a:r>
              <a:rPr lang="zh-CN" altLang="en-US" sz="1000" dirty="0" smtClean="0">
                <a:solidFill>
                  <a:schemeClr val="accent6">
                    <a:lumMod val="75000"/>
                  </a:schemeClr>
                </a:solidFill>
              </a:rPr>
              <a:t>市场第一</a:t>
            </a:r>
            <a:r>
              <a:rPr lang="zh-CN" altLang="en-US" sz="1000" dirty="0" smtClean="0"/>
              <a:t>。</a:t>
            </a:r>
            <a:endParaRPr lang="zh-CN" altLang="en-US" sz="1000" dirty="0"/>
          </a:p>
        </p:txBody>
      </p:sp>
      <p:sp>
        <p:nvSpPr>
          <p:cNvPr id="71" name="TextBox 70"/>
          <p:cNvSpPr txBox="1"/>
          <p:nvPr/>
        </p:nvSpPr>
        <p:spPr>
          <a:xfrm>
            <a:off x="4143372" y="3424488"/>
            <a:ext cx="1214446" cy="861774"/>
          </a:xfrm>
          <a:prstGeom prst="rect">
            <a:avLst/>
          </a:prstGeom>
          <a:noFill/>
        </p:spPr>
        <p:txBody>
          <a:bodyPr wrap="square" rtlCol="0">
            <a:spAutoFit/>
          </a:bodyPr>
          <a:lstStyle/>
          <a:p>
            <a:r>
              <a:rPr lang="zh-CN" altLang="en-US" sz="1000" dirty="0" smtClean="0"/>
              <a:t>精密带钢、冷轧特钢和精密焊管三大系列，镜面光亮带被评为安徽省名品牌。</a:t>
            </a:r>
            <a:endParaRPr lang="zh-CN" altLang="en-US" sz="1000" dirty="0"/>
          </a:p>
        </p:txBody>
      </p:sp>
      <p:sp>
        <p:nvSpPr>
          <p:cNvPr id="74" name="TextBox 73"/>
          <p:cNvSpPr txBox="1"/>
          <p:nvPr/>
        </p:nvSpPr>
        <p:spPr>
          <a:xfrm>
            <a:off x="5715008" y="3402463"/>
            <a:ext cx="1500198" cy="1169551"/>
          </a:xfrm>
          <a:prstGeom prst="rect">
            <a:avLst/>
          </a:prstGeom>
          <a:noFill/>
        </p:spPr>
        <p:txBody>
          <a:bodyPr wrap="square" rtlCol="0">
            <a:spAutoFit/>
          </a:bodyPr>
          <a:lstStyle/>
          <a:p>
            <a:r>
              <a:rPr lang="zh-CN" altLang="en-US" sz="1000" dirty="0" smtClean="0"/>
              <a:t>国际航空器材承制方</a:t>
            </a:r>
            <a:r>
              <a:rPr lang="en-US" altLang="zh-CN" sz="1000" dirty="0" smtClean="0"/>
              <a:t>A</a:t>
            </a:r>
            <a:r>
              <a:rPr lang="zh-CN" altLang="en-US" sz="1000" dirty="0" smtClean="0"/>
              <a:t>类供应商、国内</a:t>
            </a:r>
            <a:r>
              <a:rPr lang="zh-CN" altLang="en-US" sz="1000" dirty="0" smtClean="0">
                <a:solidFill>
                  <a:schemeClr val="accent6">
                    <a:lumMod val="75000"/>
                  </a:schemeClr>
                </a:solidFill>
              </a:rPr>
              <a:t>唯一产业化</a:t>
            </a:r>
            <a:r>
              <a:rPr lang="zh-CN" altLang="en-US" sz="1000" dirty="0" smtClean="0"/>
              <a:t>生产</a:t>
            </a:r>
            <a:r>
              <a:rPr lang="zh-CN" altLang="en-US" sz="1000" dirty="0" smtClean="0">
                <a:solidFill>
                  <a:schemeClr val="accent6">
                    <a:lumMod val="75000"/>
                  </a:schemeClr>
                </a:solidFill>
              </a:rPr>
              <a:t>飞机碳刹车预制体</a:t>
            </a:r>
            <a:r>
              <a:rPr lang="zh-CN" altLang="en-US" sz="1000" dirty="0" smtClean="0"/>
              <a:t>企业、国内</a:t>
            </a:r>
            <a:r>
              <a:rPr lang="zh-CN" altLang="en-US" sz="1000" dirty="0" smtClean="0">
                <a:solidFill>
                  <a:schemeClr val="accent6">
                    <a:lumMod val="75000"/>
                  </a:schemeClr>
                </a:solidFill>
              </a:rPr>
              <a:t>最大</a:t>
            </a:r>
            <a:r>
              <a:rPr lang="zh-CN" altLang="en-US" sz="1000" dirty="0" smtClean="0"/>
              <a:t>的</a:t>
            </a:r>
            <a:r>
              <a:rPr lang="zh-CN" altLang="en-US" sz="1000" dirty="0" smtClean="0">
                <a:solidFill>
                  <a:schemeClr val="accent6">
                    <a:lumMod val="75000"/>
                  </a:schemeClr>
                </a:solidFill>
              </a:rPr>
              <a:t>碳</a:t>
            </a:r>
            <a:r>
              <a:rPr lang="en-US" altLang="zh-CN" sz="1000" dirty="0" smtClean="0">
                <a:solidFill>
                  <a:schemeClr val="accent6">
                    <a:lumMod val="75000"/>
                  </a:schemeClr>
                </a:solidFill>
              </a:rPr>
              <a:t>/</a:t>
            </a:r>
            <a:r>
              <a:rPr lang="zh-CN" altLang="en-US" sz="1000" dirty="0" smtClean="0">
                <a:solidFill>
                  <a:schemeClr val="accent6">
                    <a:lumMod val="75000"/>
                  </a:schemeClr>
                </a:solidFill>
              </a:rPr>
              <a:t>碳复合材料用预制体</a:t>
            </a:r>
            <a:r>
              <a:rPr lang="zh-CN" altLang="en-US" sz="1000" dirty="0" smtClean="0"/>
              <a:t>生产企业、国家重点军工配套企业。</a:t>
            </a:r>
            <a:endParaRPr lang="zh-CN" altLang="en-US" sz="1000" dirty="0"/>
          </a:p>
        </p:txBody>
      </p:sp>
      <p:sp>
        <p:nvSpPr>
          <p:cNvPr id="75" name="TextBox 74"/>
          <p:cNvSpPr txBox="1"/>
          <p:nvPr/>
        </p:nvSpPr>
        <p:spPr>
          <a:xfrm>
            <a:off x="7215206" y="3391451"/>
            <a:ext cx="1500198" cy="1323439"/>
          </a:xfrm>
          <a:prstGeom prst="rect">
            <a:avLst/>
          </a:prstGeom>
          <a:noFill/>
        </p:spPr>
        <p:txBody>
          <a:bodyPr wrap="square" rtlCol="0">
            <a:spAutoFit/>
          </a:bodyPr>
          <a:lstStyle/>
          <a:p>
            <a:r>
              <a:rPr lang="zh-CN" altLang="en-US" sz="1000" dirty="0" smtClean="0"/>
              <a:t>专业从事军工新材料及高端热工装备研制、生产的“</a:t>
            </a:r>
            <a:r>
              <a:rPr lang="zh-CN" altLang="en-US" sz="1000" dirty="0" smtClean="0">
                <a:solidFill>
                  <a:schemeClr val="accent6">
                    <a:lumMod val="75000"/>
                  </a:schemeClr>
                </a:solidFill>
              </a:rPr>
              <a:t>国家重点高新技术企业</a:t>
            </a:r>
            <a:r>
              <a:rPr lang="zh-CN" altLang="en-US" sz="1000" dirty="0" smtClean="0"/>
              <a:t>”、以国家重大工程需求为牵引的</a:t>
            </a:r>
            <a:r>
              <a:rPr lang="zh-CN" altLang="en-US" sz="1000" dirty="0" smtClean="0">
                <a:solidFill>
                  <a:schemeClr val="accent6">
                    <a:lumMod val="75000"/>
                  </a:schemeClr>
                </a:solidFill>
              </a:rPr>
              <a:t>民营军工企业</a:t>
            </a:r>
            <a:r>
              <a:rPr lang="zh-CN" altLang="en-US" sz="1000" dirty="0" smtClean="0"/>
              <a:t>、</a:t>
            </a:r>
            <a:r>
              <a:rPr lang="zh-CN" altLang="en-US" sz="1000" dirty="0" smtClean="0">
                <a:solidFill>
                  <a:schemeClr val="accent6">
                    <a:lumMod val="75000"/>
                  </a:schemeClr>
                </a:solidFill>
              </a:rPr>
              <a:t>国内最大</a:t>
            </a:r>
            <a:r>
              <a:rPr lang="zh-CN" altLang="en-US" sz="1000" dirty="0" smtClean="0"/>
              <a:t>的航天航空特种热工设备研发制造企业。</a:t>
            </a:r>
            <a:endParaRPr lang="zh-CN" altLang="en-US" sz="1000" dirty="0"/>
          </a:p>
        </p:txBody>
      </p:sp>
      <p:sp>
        <p:nvSpPr>
          <p:cNvPr id="51" name="TextBox 50"/>
          <p:cNvSpPr txBox="1"/>
          <p:nvPr/>
        </p:nvSpPr>
        <p:spPr>
          <a:xfrm>
            <a:off x="928662" y="214296"/>
            <a:ext cx="2928958" cy="338554"/>
          </a:xfrm>
          <a:prstGeom prst="rect">
            <a:avLst/>
          </a:prstGeom>
          <a:noFill/>
        </p:spPr>
        <p:txBody>
          <a:bodyPr wrap="square" rtlCol="0">
            <a:spAutoFit/>
          </a:bodyPr>
          <a:lstStyle/>
          <a:p>
            <a:r>
              <a:rPr lang="zh-CN" altLang="en-US" sz="1600" b="1" dirty="0" smtClean="0"/>
              <a:t>集团产业架构</a:t>
            </a:r>
            <a:endParaRPr lang="zh-CN" altLang="en-US" sz="1600" b="1" dirty="0"/>
          </a:p>
        </p:txBody>
      </p:sp>
      <p:sp>
        <p:nvSpPr>
          <p:cNvPr id="61" name="矩形 6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燕尾形 52"/>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55" name="矩形 54"/>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矩形 5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5720" y="1000114"/>
            <a:ext cx="357190" cy="954107"/>
          </a:xfrm>
          <a:prstGeom prst="rect">
            <a:avLst/>
          </a:prstGeom>
          <a:noFill/>
        </p:spPr>
        <p:txBody>
          <a:bodyPr wrap="square" rtlCol="0">
            <a:spAutoFit/>
          </a:bodyPr>
          <a:lstStyle/>
          <a:p>
            <a:r>
              <a:rPr lang="zh-CN" altLang="en-US" sz="1400" dirty="0" smtClean="0"/>
              <a:t>楚江新材</a:t>
            </a:r>
            <a:endParaRPr lang="zh-CN" altLang="en-US" sz="1400" dirty="0"/>
          </a:p>
        </p:txBody>
      </p:sp>
      <p:sp>
        <p:nvSpPr>
          <p:cNvPr id="13" name="TextBox 12"/>
          <p:cNvSpPr txBox="1"/>
          <p:nvPr/>
        </p:nvSpPr>
        <p:spPr>
          <a:xfrm>
            <a:off x="285720" y="2332023"/>
            <a:ext cx="357190" cy="954107"/>
          </a:xfrm>
          <a:prstGeom prst="rect">
            <a:avLst/>
          </a:prstGeom>
          <a:noFill/>
        </p:spPr>
        <p:txBody>
          <a:bodyPr wrap="square" rtlCol="0">
            <a:spAutoFit/>
          </a:bodyPr>
          <a:lstStyle/>
          <a:p>
            <a:r>
              <a:rPr lang="zh-CN" altLang="en-US" sz="1400" dirty="0" smtClean="0"/>
              <a:t>天鸟高新</a:t>
            </a:r>
            <a:endParaRPr lang="zh-CN" altLang="en-US" sz="1400" dirty="0"/>
          </a:p>
        </p:txBody>
      </p:sp>
      <p:sp>
        <p:nvSpPr>
          <p:cNvPr id="17" name="TextBox 16"/>
          <p:cNvSpPr txBox="1"/>
          <p:nvPr/>
        </p:nvSpPr>
        <p:spPr>
          <a:xfrm>
            <a:off x="285720" y="3546469"/>
            <a:ext cx="357190" cy="954107"/>
          </a:xfrm>
          <a:prstGeom prst="rect">
            <a:avLst/>
          </a:prstGeom>
          <a:noFill/>
        </p:spPr>
        <p:txBody>
          <a:bodyPr wrap="square" rtlCol="0">
            <a:spAutoFit/>
          </a:bodyPr>
          <a:lstStyle/>
          <a:p>
            <a:r>
              <a:rPr lang="zh-CN" altLang="en-US" sz="1400" dirty="0" smtClean="0"/>
              <a:t>顶立科技</a:t>
            </a:r>
            <a:endParaRPr lang="zh-CN" altLang="en-US" sz="1400" dirty="0"/>
          </a:p>
        </p:txBody>
      </p:sp>
      <p:sp>
        <p:nvSpPr>
          <p:cNvPr id="18" name="TextBox 17"/>
          <p:cNvSpPr txBox="1"/>
          <p:nvPr/>
        </p:nvSpPr>
        <p:spPr>
          <a:xfrm>
            <a:off x="642910" y="928676"/>
            <a:ext cx="3429024" cy="1107996"/>
          </a:xfrm>
          <a:prstGeom prst="rect">
            <a:avLst/>
          </a:prstGeom>
          <a:noFill/>
        </p:spPr>
        <p:txBody>
          <a:bodyPr wrap="square" rtlCol="0">
            <a:spAutoFit/>
          </a:bodyPr>
          <a:lstStyle/>
          <a:p>
            <a:pPr>
              <a:lnSpc>
                <a:spcPct val="150000"/>
              </a:lnSpc>
            </a:pPr>
            <a:r>
              <a:rPr lang="zh-CN" altLang="en-US" sz="1200" b="1" dirty="0" smtClean="0"/>
              <a:t>中国铜板带材“十强企业”第一名</a:t>
            </a:r>
            <a:endParaRPr lang="en-US" altLang="zh-CN" sz="1200" b="1" dirty="0" smtClean="0"/>
          </a:p>
          <a:p>
            <a:pPr>
              <a:buFont typeface="Arial" panose="020B0604020202020204" pitchFamily="34" charset="0"/>
              <a:buChar char="•"/>
            </a:pPr>
            <a:r>
              <a:rPr lang="zh-CN" altLang="en-US" sz="1200" dirty="0" smtClean="0"/>
              <a:t>  中国驰名商标</a:t>
            </a:r>
            <a:endParaRPr lang="en-US" altLang="zh-CN" sz="1200" dirty="0" smtClean="0"/>
          </a:p>
          <a:p>
            <a:pPr>
              <a:buFont typeface="Arial" panose="020B0604020202020204" pitchFamily="34" charset="0"/>
              <a:buChar char="•"/>
            </a:pPr>
            <a:r>
              <a:rPr lang="zh-CN" altLang="en-US" sz="1200" dirty="0" smtClean="0"/>
              <a:t>  国家技术创新示范企业</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国家级企业技术中心</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国家级资源综合利用行业技术中心</a:t>
            </a:r>
            <a:endParaRPr lang="zh-CN" altLang="en-US" sz="1200" dirty="0"/>
          </a:p>
        </p:txBody>
      </p:sp>
      <p:sp>
        <p:nvSpPr>
          <p:cNvPr id="19" name="TextBox 18"/>
          <p:cNvSpPr txBox="1"/>
          <p:nvPr/>
        </p:nvSpPr>
        <p:spPr>
          <a:xfrm>
            <a:off x="642910" y="2291362"/>
            <a:ext cx="5357850" cy="923330"/>
          </a:xfrm>
          <a:prstGeom prst="rect">
            <a:avLst/>
          </a:prstGeom>
          <a:noFill/>
        </p:spPr>
        <p:txBody>
          <a:bodyPr wrap="square" rtlCol="0">
            <a:spAutoFit/>
          </a:bodyPr>
          <a:lstStyle/>
          <a:p>
            <a:pPr>
              <a:lnSpc>
                <a:spcPct val="150000"/>
              </a:lnSpc>
            </a:pPr>
            <a:r>
              <a:rPr lang="zh-CN" altLang="en-US" sz="1200" b="1" dirty="0" smtClean="0"/>
              <a:t>国内最大的碳纤维预制体研发制造企业，国际航空器材</a:t>
            </a:r>
            <a:r>
              <a:rPr lang="en-US" altLang="zh-CN" sz="1200" b="1" dirty="0" smtClean="0"/>
              <a:t>A</a:t>
            </a:r>
            <a:r>
              <a:rPr lang="zh-CN" altLang="en-US" sz="1200" b="1" dirty="0" smtClean="0"/>
              <a:t>类供应商</a:t>
            </a:r>
            <a:endParaRPr lang="en-US" altLang="zh-CN" sz="1200" b="1" dirty="0" smtClean="0"/>
          </a:p>
          <a:p>
            <a:pPr>
              <a:buFont typeface="Arial" panose="020B0604020202020204" pitchFamily="34" charset="0"/>
              <a:buChar char="•"/>
            </a:pPr>
            <a:r>
              <a:rPr lang="zh-CN" altLang="en-US" sz="1200" dirty="0" smtClean="0"/>
              <a:t>  军工二级保密单位，军工四证齐全</a:t>
            </a:r>
            <a:endParaRPr lang="en-US" altLang="zh-CN" sz="1200" dirty="0" smtClean="0"/>
          </a:p>
          <a:p>
            <a:pPr>
              <a:buFont typeface="Arial" panose="020B0604020202020204" pitchFamily="34" charset="0"/>
              <a:buChar char="•"/>
            </a:pPr>
            <a:r>
              <a:rPr lang="zh-CN" altLang="en-US" sz="1200" dirty="0" smtClean="0"/>
              <a:t>  江苏省企业院士工作站，高性能碳纤维织造工程中心</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火箭发动机喷射管碳</a:t>
            </a:r>
            <a:r>
              <a:rPr lang="en-US" altLang="zh-CN" sz="1200" dirty="0" smtClean="0"/>
              <a:t>/</a:t>
            </a:r>
            <a:r>
              <a:rPr lang="zh-CN" altLang="en-US" sz="1200" dirty="0" smtClean="0"/>
              <a:t>碳复合材料预制体成形技术及设备应用示范基地</a:t>
            </a:r>
            <a:endParaRPr lang="en-US" altLang="zh-CN" sz="1200" dirty="0" smtClean="0"/>
          </a:p>
        </p:txBody>
      </p:sp>
      <p:sp>
        <p:nvSpPr>
          <p:cNvPr id="20" name="TextBox 19"/>
          <p:cNvSpPr txBox="1"/>
          <p:nvPr/>
        </p:nvSpPr>
        <p:spPr>
          <a:xfrm>
            <a:off x="642910" y="3505808"/>
            <a:ext cx="5357850" cy="923330"/>
          </a:xfrm>
          <a:prstGeom prst="rect">
            <a:avLst/>
          </a:prstGeom>
          <a:noFill/>
        </p:spPr>
        <p:txBody>
          <a:bodyPr wrap="square" rtlCol="0">
            <a:spAutoFit/>
          </a:bodyPr>
          <a:lstStyle/>
          <a:p>
            <a:pPr>
              <a:lnSpc>
                <a:spcPct val="150000"/>
              </a:lnSpc>
            </a:pPr>
            <a:r>
              <a:rPr lang="zh-CN" altLang="en-US" sz="1200" b="1" dirty="0" smtClean="0"/>
              <a:t>国家航天航空、国防军工等领域特种大型热工装备的核心研制单位</a:t>
            </a:r>
            <a:endParaRPr lang="en-US" altLang="zh-CN" sz="1200" b="1" dirty="0" smtClean="0"/>
          </a:p>
          <a:p>
            <a:pPr>
              <a:buFont typeface="Arial" panose="020B0604020202020204" pitchFamily="34" charset="0"/>
              <a:buChar char="•"/>
            </a:pPr>
            <a:r>
              <a:rPr lang="zh-CN" altLang="en-US" sz="1200" dirty="0" smtClean="0"/>
              <a:t>  军工三级保密单位，军工四证齐全</a:t>
            </a:r>
            <a:endParaRPr lang="en-US" altLang="zh-CN" sz="1200" dirty="0" smtClean="0"/>
          </a:p>
          <a:p>
            <a:pPr>
              <a:buFont typeface="Arial" panose="020B0604020202020204" pitchFamily="34" charset="0"/>
              <a:buChar char="•"/>
            </a:pPr>
            <a:r>
              <a:rPr lang="zh-CN" altLang="en-US" sz="1200" dirty="0" smtClean="0"/>
              <a:t>  湖南省院士专家工作站，博士后科研工作站</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航空动力特种焊接技术与材料湖南省国防重点实验室</a:t>
            </a:r>
            <a:endParaRPr lang="en-US" altLang="zh-CN" sz="1200" dirty="0" smtClean="0"/>
          </a:p>
        </p:txBody>
      </p:sp>
      <p:pic>
        <p:nvPicPr>
          <p:cNvPr id="1026" name="Picture 2"/>
          <p:cNvPicPr>
            <a:picLocks noChangeAspect="1" noChangeArrowheads="1"/>
          </p:cNvPicPr>
          <p:nvPr/>
        </p:nvPicPr>
        <p:blipFill>
          <a:blip r:embed="rId1"/>
          <a:srcRect/>
          <a:stretch>
            <a:fillRect/>
          </a:stretch>
        </p:blipFill>
        <p:spPr bwMode="auto">
          <a:xfrm>
            <a:off x="5643570" y="928676"/>
            <a:ext cx="3146573" cy="3571900"/>
          </a:xfrm>
          <a:prstGeom prst="rect">
            <a:avLst/>
          </a:prstGeom>
          <a:noFill/>
          <a:ln w="9525">
            <a:noFill/>
            <a:miter lim="800000"/>
            <a:headEnd/>
            <a:tailEnd/>
          </a:ln>
          <a:effectLst/>
        </p:spPr>
      </p:pic>
      <p:sp>
        <p:nvSpPr>
          <p:cNvPr id="21" name="TextBox 20"/>
          <p:cNvSpPr txBox="1"/>
          <p:nvPr/>
        </p:nvSpPr>
        <p:spPr>
          <a:xfrm>
            <a:off x="928662" y="214296"/>
            <a:ext cx="2928958" cy="338554"/>
          </a:xfrm>
          <a:prstGeom prst="rect">
            <a:avLst/>
          </a:prstGeom>
          <a:noFill/>
        </p:spPr>
        <p:txBody>
          <a:bodyPr wrap="square" rtlCol="0">
            <a:spAutoFit/>
          </a:bodyPr>
          <a:lstStyle/>
          <a:p>
            <a:r>
              <a:rPr lang="zh-CN" altLang="en-US" sz="1600" b="1" dirty="0" smtClean="0"/>
              <a:t>集团资质及荣誉</a:t>
            </a:r>
            <a:endParaRPr lang="zh-CN" altLang="en-US" sz="1600" b="1" dirty="0"/>
          </a:p>
        </p:txBody>
      </p:sp>
      <p:sp>
        <p:nvSpPr>
          <p:cNvPr id="28" name="矩形 27"/>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燕尾形 14"/>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6" name="矩形 15"/>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tags/tag1.xml><?xml version="1.0" encoding="utf-8"?>
<p:tagLst xmlns:p="http://schemas.openxmlformats.org/presentationml/2006/main">
  <p:tag name="MH" val="20160218211730"/>
  <p:tag name="MH_LIBRARY" val="GRAPHIC"/>
  <p:tag name="MH_ORDER" val="10"/>
  <p:tag name="MH_TYPE" val="Other"/>
</p:tagLst>
</file>

<file path=ppt/tags/tag10.xml><?xml version="1.0" encoding="utf-8"?>
<p:tagLst xmlns:p="http://schemas.openxmlformats.org/presentationml/2006/main">
  <p:tag name="MH" val="20160202082519"/>
  <p:tag name="MH_LIBRARY" val="GRAPHIC"/>
  <p:tag name="MH_ORDER" val="1"/>
  <p:tag name="MH_TYPE" val="SubTitle"/>
</p:tagLst>
</file>

<file path=ppt/tags/tag11.xml><?xml version="1.0" encoding="utf-8"?>
<p:tagLst xmlns:p="http://schemas.openxmlformats.org/presentationml/2006/main">
  <p:tag name="MH" val="20160218232539"/>
  <p:tag name="MH_CATEGORY" val="#TuWHP#"/>
  <p:tag name="MH_LAYOUT" val="SubTitleText"/>
  <p:tag name="MH_LIBRARY" val="GRAPHIC"/>
  <p:tag name="MH_NUMBER" val="1"/>
  <p:tag name="MH_TYPE" val="#NeiR#"/>
</p:tagLst>
</file>

<file path=ppt/tags/tag12.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13.xml><?xml version="1.0" encoding="utf-8"?>
<p:tagLst xmlns:p="http://schemas.openxmlformats.org/presentationml/2006/main">
  <p:tag name="KSO_WM_UNIT_PLACING_PICTURE_USER_VIEWPORT" val="{&quot;height&quot;:2604.3170603674539,&quot;width&quot;:3779.5275590551182}"/>
</p:tagLst>
</file>

<file path=ppt/tags/tag14.xml><?xml version="1.0" encoding="utf-8"?>
<p:tagLst xmlns:p="http://schemas.openxmlformats.org/presentationml/2006/main">
  <p:tag name="KSO_WM_UNIT_PLACING_PICTURE_USER_VIEWPORT" val="{&quot;height&quot;:2608.6236220472442,&quot;width&quot;:3779.5275590551182}"/>
</p:tagLst>
</file>

<file path=ppt/tags/tag15.xml><?xml version="1.0" encoding="utf-8"?>
<p:tagLst xmlns:p="http://schemas.openxmlformats.org/presentationml/2006/main">
  <p:tag name="MH" val="20160203101803"/>
  <p:tag name="MH_LIBRARY" val="GRAPHIC"/>
  <p:tag name="MH_ORDER" val="2"/>
  <p:tag name="MH_TYPE" val="Other"/>
</p:tagLst>
</file>

<file path=ppt/tags/tag16.xml><?xml version="1.0" encoding="utf-8"?>
<p:tagLst xmlns:p="http://schemas.openxmlformats.org/presentationml/2006/main">
  <p:tag name="MH" val="20160203101803"/>
  <p:tag name="MH_LIBRARY" val="GRAPHIC"/>
  <p:tag name="MH_ORDER" val="1"/>
  <p:tag name="MH_TYPE" val="Title"/>
</p:tagLst>
</file>

<file path=ppt/tags/tag17.xml><?xml version="1.0" encoding="utf-8"?>
<p:tagLst xmlns:p="http://schemas.openxmlformats.org/presentationml/2006/main">
  <p:tag name="MH" val="20160203101803"/>
  <p:tag name="MH_LIBRARY" val="GRAPHIC"/>
  <p:tag name="MH_ORDER" val="2"/>
  <p:tag name="MH_TYPE" val="Other"/>
</p:tagLst>
</file>

<file path=ppt/tags/tag18.xml><?xml version="1.0" encoding="utf-8"?>
<p:tagLst xmlns:p="http://schemas.openxmlformats.org/presentationml/2006/main">
  <p:tag name="MH" val="20160203101803"/>
  <p:tag name="MH_LIBRARY" val="GRAPHIC"/>
  <p:tag name="MH_ORDER" val="1"/>
  <p:tag name="MH_TYPE" val="Title"/>
</p:tagLst>
</file>

<file path=ppt/tags/tag19.xml><?xml version="1.0" encoding="utf-8"?>
<p:tagLst xmlns:p="http://schemas.openxmlformats.org/presentationml/2006/main">
  <p:tag name="MH" val="20160203101803"/>
  <p:tag name="MH_LIBRARY" val="GRAPHIC"/>
  <p:tag name="MH_ORDER" val="2"/>
  <p:tag name="MH_TYPE" val="Other"/>
</p:tagLst>
</file>

<file path=ppt/tags/tag2.xml><?xml version="1.0" encoding="utf-8"?>
<p:tagLst xmlns:p="http://schemas.openxmlformats.org/presentationml/2006/main">
  <p:tag name="MH" val="20160203101803"/>
  <p:tag name="MH_LIBRARY" val="GRAPHIC"/>
  <p:tag name="MH_ORDER" val="1"/>
  <p:tag name="MH_TYPE" val="Title"/>
</p:tagLst>
</file>

<file path=ppt/tags/tag20.xml><?xml version="1.0" encoding="utf-8"?>
<p:tagLst xmlns:p="http://schemas.openxmlformats.org/presentationml/2006/main">
  <p:tag name="MH" val="20160203101803"/>
  <p:tag name="MH_LIBRARY" val="GRAPHIC"/>
  <p:tag name="MH_ORDER" val="1"/>
  <p:tag name="MH_TYPE" val="Title"/>
</p:tagLst>
</file>

<file path=ppt/tags/tag21.xml><?xml version="1.0" encoding="utf-8"?>
<p:tagLst xmlns:p="http://schemas.openxmlformats.org/presentationml/2006/main">
  <p:tag name="MH" val="20160203101803"/>
  <p:tag name="MH_LIBRARY" val="GRAPHIC"/>
  <p:tag name="MH_ORDER" val="2"/>
  <p:tag name="MH_TYPE" val="Other"/>
</p:tagLst>
</file>

<file path=ppt/tags/tag22.xml><?xml version="1.0" encoding="utf-8"?>
<p:tagLst xmlns:p="http://schemas.openxmlformats.org/presentationml/2006/main">
  <p:tag name="MH" val="20160203101803"/>
  <p:tag name="MH_LIBRARY" val="GRAPHIC"/>
  <p:tag name="MH_ORDER" val="1"/>
  <p:tag name="MH_TYPE" val="Title"/>
</p:tagLst>
</file>

<file path=ppt/tags/tag23.xml><?xml version="1.0" encoding="utf-8"?>
<p:tagLst xmlns:p="http://schemas.openxmlformats.org/presentationml/2006/main">
  <p:tag name="MH" val="20160202215101"/>
  <p:tag name="MH_LIBRARY" val="GRAPHIC"/>
  <p:tag name="MH_ORDER" val="9"/>
  <p:tag name="MH_TYPE" val="Other"/>
</p:tagLst>
</file>

<file path=ppt/tags/tag24.xml><?xml version="1.0" encoding="utf-8"?>
<p:tagLst xmlns:p="http://schemas.openxmlformats.org/presentationml/2006/main">
  <p:tag name="MH" val="20160202215101"/>
  <p:tag name="MH_LIBRARY" val="GRAPHIC"/>
  <p:tag name="MH_ORDER" val="9"/>
  <p:tag name="MH_TYPE" val="Other"/>
</p:tagLst>
</file>

<file path=ppt/tags/tag25.xml><?xml version="1.0" encoding="utf-8"?>
<p:tagLst xmlns:p="http://schemas.openxmlformats.org/presentationml/2006/main">
  <p:tag name="MH" val="20160202215101"/>
  <p:tag name="MH_LIBRARY" val="GRAPHIC"/>
  <p:tag name="MH_ORDER" val="9"/>
  <p:tag name="MH_TYPE" val="Other"/>
</p:tagLst>
</file>

<file path=ppt/tags/tag26.xml><?xml version="1.0" encoding="utf-8"?>
<p:tagLst xmlns:p="http://schemas.openxmlformats.org/presentationml/2006/main">
  <p:tag name="MH" val="20160202215101"/>
  <p:tag name="MH_LIBRARY" val="GRAPHIC"/>
  <p:tag name="MH_ORDER" val="9"/>
  <p:tag name="MH_TYPE" val="Other"/>
</p:tagLst>
</file>

<file path=ppt/tags/tag27.xml><?xml version="1.0" encoding="utf-8"?>
<p:tagLst xmlns:p="http://schemas.openxmlformats.org/presentationml/2006/main">
  <p:tag name="MH" val="20160202215101"/>
  <p:tag name="MH_LIBRARY" val="GRAPHIC"/>
  <p:tag name="MH_ORDER" val="9"/>
  <p:tag name="MH_TYPE" val="Other"/>
</p:tagLst>
</file>

<file path=ppt/tags/tag28.xml><?xml version="1.0" encoding="utf-8"?>
<p:tagLst xmlns:p="http://schemas.openxmlformats.org/presentationml/2006/main">
  <p:tag name="MH" val="20160202215101"/>
  <p:tag name="MH_LIBRARY" val="GRAPHIC"/>
  <p:tag name="MH_ORDER" val="9"/>
  <p:tag name="MH_TYPE" val="Other"/>
</p:tagLst>
</file>

<file path=ppt/tags/tag29.xml><?xml version="1.0" encoding="utf-8"?>
<p:tagLst xmlns:p="http://schemas.openxmlformats.org/presentationml/2006/main">
  <p:tag name="MH" val="20160312084837"/>
  <p:tag name="MH_LIBRARY" val="GRAPHIC"/>
  <p:tag name="MH_ORDER" val="1"/>
  <p:tag name="MH_TYPE" val="Desc"/>
</p:tagLst>
</file>

<file path=ppt/tags/tag3.xml><?xml version="1.0" encoding="utf-8"?>
<p:tagLst xmlns:p="http://schemas.openxmlformats.org/presentationml/2006/main">
  <p:tag name="MH" val="20160218211730"/>
  <p:tag name="MH_LIBRARY" val="GRAPHIC"/>
  <p:tag name="MH_ORDER" val="10"/>
  <p:tag name="MH_TYPE" val="Other"/>
</p:tagLst>
</file>

<file path=ppt/tags/tag30.xml><?xml version="1.0" encoding="utf-8"?>
<p:tagLst xmlns:p="http://schemas.openxmlformats.org/presentationml/2006/main">
  <p:tag name="MH" val="20160312084837"/>
  <p:tag name="MH_LIBRARY" val="GRAPHIC"/>
  <p:tag name="MH_ORDER" val="5"/>
  <p:tag name="MH_TYPE" val="Other"/>
</p:tagLst>
</file>

<file path=ppt/tags/tag31.xml><?xml version="1.0" encoding="utf-8"?>
<p:tagLst xmlns:p="http://schemas.openxmlformats.org/presentationml/2006/main">
  <p:tag name="MH" val="20160312084837"/>
  <p:tag name="MH_LIBRARY" val="GRAPHIC"/>
  <p:tag name="MH_ORDER" val="6"/>
  <p:tag name="MH_TYPE" val="Other"/>
</p:tagLst>
</file>

<file path=ppt/tags/tag32.xml><?xml version="1.0" encoding="utf-8"?>
<p:tagLst xmlns:p="http://schemas.openxmlformats.org/presentationml/2006/main">
  <p:tag name="MH" val="20151111200301"/>
  <p:tag name="MH_CATEGORY" val="#BingLLB#"/>
  <p:tag name="MH_LAYOUT" val="SubTitleText"/>
  <p:tag name="MH_LIBRARY" val="GRAPHIC"/>
  <p:tag name="MH_NUMBER" val="3"/>
  <p:tag name="MH_TYPE" val="#NeiR#"/>
</p:tagLst>
</file>

<file path=ppt/tags/tag4.xml><?xml version="1.0" encoding="utf-8"?>
<p:tagLst xmlns:p="http://schemas.openxmlformats.org/presentationml/2006/main">
  <p:tag name="MH" val="20160203101803"/>
  <p:tag name="MH_LIBRARY" val="GRAPHIC"/>
  <p:tag name="MH_ORDER" val="1"/>
  <p:tag name="MH_TYPE" val="Title"/>
</p:tagLst>
</file>

<file path=ppt/tags/tag5.xml><?xml version="1.0" encoding="utf-8"?>
<p:tagLst xmlns:p="http://schemas.openxmlformats.org/presentationml/2006/main">
  <p:tag name="MH" val="20160202082519"/>
  <p:tag name="MH_LIBRARY" val="GRAPHIC"/>
  <p:tag name="MH_ORDER" val="1"/>
  <p:tag name="MH_TYPE" val="Text"/>
</p:tagLst>
</file>

<file path=ppt/tags/tag6.xml><?xml version="1.0" encoding="utf-8"?>
<p:tagLst xmlns:p="http://schemas.openxmlformats.org/presentationml/2006/main">
  <p:tag name="MH" val="20160202082519"/>
  <p:tag name="MH_LIBRARY" val="GRAPHIC"/>
  <p:tag name="MH_ORDER" val="1"/>
  <p:tag name="MH_TYPE" val="SubTitle"/>
</p:tagLst>
</file>

<file path=ppt/tags/tag7.xml><?xml version="1.0" encoding="utf-8"?>
<p:tagLst xmlns:p="http://schemas.openxmlformats.org/presentationml/2006/main">
  <p:tag name="MH" val="20160202082519"/>
  <p:tag name="MH_LIBRARY" val="GRAPHIC"/>
  <p:tag name="MH_ORDER" val="1"/>
  <p:tag name="MH_TYPE" val="Text"/>
</p:tagLst>
</file>

<file path=ppt/tags/tag8.xml><?xml version="1.0" encoding="utf-8"?>
<p:tagLst xmlns:p="http://schemas.openxmlformats.org/presentationml/2006/main">
  <p:tag name="MH" val="20160202082519"/>
  <p:tag name="MH_LIBRARY" val="GRAPHIC"/>
  <p:tag name="MH_ORDER" val="1"/>
  <p:tag name="MH_TYPE" val="SubTitle"/>
</p:tagLst>
</file>

<file path=ppt/tags/tag9.xml><?xml version="1.0" encoding="utf-8"?>
<p:tagLst xmlns:p="http://schemas.openxmlformats.org/presentationml/2006/main">
  <p:tag name="MH" val="20160202082519"/>
  <p:tag name="MH_LIBRARY" val="GRAPHIC"/>
  <p:tag name="MH_ORDER" val="1"/>
  <p:tag name="MH_TYPE" val="Text"/>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5370</Words>
  <Application>WPS 演示</Application>
  <PresentationFormat>全屏显示(16:9)</PresentationFormat>
  <Paragraphs>757</Paragraphs>
  <Slides>37</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宋体</vt:lpstr>
      <vt:lpstr>Wingdings</vt:lpstr>
      <vt:lpstr>Kaiti SC</vt:lpstr>
      <vt:lpstr>Calibri</vt:lpstr>
      <vt:lpstr>微软雅黑</vt:lpstr>
      <vt:lpstr>Impact</vt:lpstr>
      <vt:lpstr>Arial Unicode MS</vt:lpstr>
      <vt:lpstr>Times New Roman</vt:lpstr>
      <vt:lpstr>方正兰亭黑_GBK</vt:lpstr>
      <vt:lpstr>黑体</vt:lpstr>
      <vt:lpstr>Calibri</vt:lpstr>
      <vt:lpstr>华文宋体</vt:lpstr>
      <vt:lpstr>Arial</vt:lpstr>
      <vt:lpstr>Arial Narrow</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钟伟春</cp:lastModifiedBy>
  <cp:revision>929</cp:revision>
  <dcterms:created xsi:type="dcterms:W3CDTF">2016-03-10T07:57:00Z</dcterms:created>
  <dcterms:modified xsi:type="dcterms:W3CDTF">2025-09-19T02:23:27Z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A0DA74BAFAC849FFAAAD06C3613758CF_12</vt:lpwstr>
  </property>
</Properties>
</file>